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notesMasterIdLst>
    <p:notesMasterId r:id="rId95"/>
  </p:notesMasterIdLst>
  <p:sldIdLst>
    <p:sldId id="256" r:id="rId2"/>
    <p:sldId id="277" r:id="rId3"/>
    <p:sldId id="257" r:id="rId4"/>
    <p:sldId id="258" r:id="rId5"/>
    <p:sldId id="279" r:id="rId6"/>
    <p:sldId id="262" r:id="rId7"/>
    <p:sldId id="260" r:id="rId8"/>
    <p:sldId id="278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0" r:id="rId38"/>
    <p:sldId id="311" r:id="rId39"/>
    <p:sldId id="312" r:id="rId40"/>
    <p:sldId id="313" r:id="rId41"/>
    <p:sldId id="314" r:id="rId42"/>
    <p:sldId id="315" r:id="rId43"/>
    <p:sldId id="316" r:id="rId44"/>
    <p:sldId id="317" r:id="rId45"/>
    <p:sldId id="318" r:id="rId46"/>
    <p:sldId id="319" r:id="rId47"/>
    <p:sldId id="320" r:id="rId48"/>
    <p:sldId id="321" r:id="rId49"/>
    <p:sldId id="327" r:id="rId50"/>
    <p:sldId id="322" r:id="rId51"/>
    <p:sldId id="323" r:id="rId52"/>
    <p:sldId id="324" r:id="rId53"/>
    <p:sldId id="325" r:id="rId54"/>
    <p:sldId id="326" r:id="rId55"/>
    <p:sldId id="328" r:id="rId56"/>
    <p:sldId id="329" r:id="rId57"/>
    <p:sldId id="330" r:id="rId58"/>
    <p:sldId id="332" r:id="rId59"/>
    <p:sldId id="333" r:id="rId60"/>
    <p:sldId id="334" r:id="rId61"/>
    <p:sldId id="335" r:id="rId62"/>
    <p:sldId id="336" r:id="rId63"/>
    <p:sldId id="337" r:id="rId64"/>
    <p:sldId id="338" r:id="rId65"/>
    <p:sldId id="339" r:id="rId66"/>
    <p:sldId id="340" r:id="rId67"/>
    <p:sldId id="341" r:id="rId68"/>
    <p:sldId id="342" r:id="rId69"/>
    <p:sldId id="343" r:id="rId70"/>
    <p:sldId id="344" r:id="rId71"/>
    <p:sldId id="345" r:id="rId72"/>
    <p:sldId id="346" r:id="rId73"/>
    <p:sldId id="347" r:id="rId74"/>
    <p:sldId id="348" r:id="rId75"/>
    <p:sldId id="349" r:id="rId76"/>
    <p:sldId id="350" r:id="rId77"/>
    <p:sldId id="351" r:id="rId78"/>
    <p:sldId id="352" r:id="rId79"/>
    <p:sldId id="353" r:id="rId80"/>
    <p:sldId id="354" r:id="rId81"/>
    <p:sldId id="355" r:id="rId82"/>
    <p:sldId id="356" r:id="rId83"/>
    <p:sldId id="357" r:id="rId84"/>
    <p:sldId id="358" r:id="rId85"/>
    <p:sldId id="359" r:id="rId86"/>
    <p:sldId id="265" r:id="rId87"/>
    <p:sldId id="266" r:id="rId88"/>
    <p:sldId id="268" r:id="rId89"/>
    <p:sldId id="269" r:id="rId90"/>
    <p:sldId id="272" r:id="rId91"/>
    <p:sldId id="270" r:id="rId92"/>
    <p:sldId id="271" r:id="rId93"/>
    <p:sldId id="273" r:id="rId9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9CE4"/>
    <a:srgbClr val="666699"/>
    <a:srgbClr val="3399FF"/>
    <a:srgbClr val="2942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24" autoAdjust="0"/>
  </p:normalViewPr>
  <p:slideViewPr>
    <p:cSldViewPr snapToGrid="0">
      <p:cViewPr>
        <p:scale>
          <a:sx n="97" d="100"/>
          <a:sy n="97" d="100"/>
        </p:scale>
        <p:origin x="-11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10639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9AA653-F2A9-421B-A006-E96667964F6C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BF6A5EA-F6C0-40FC-A637-164866F5611E}">
      <dgm:prSet phldrT="[Teks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l-PL" sz="2000" b="1" dirty="0" smtClean="0"/>
            <a:t>Dyrektor OKE</a:t>
          </a:r>
          <a:endParaRPr lang="pl-PL" sz="2000" b="1" dirty="0"/>
        </a:p>
      </dgm:t>
    </dgm:pt>
    <dgm:pt modelId="{C3D7408F-BF9A-433E-8763-83C24945552D}" type="sibTrans" cxnId="{8E6E5C0E-3309-4F5A-BA6C-71B6655EE266}">
      <dgm:prSet/>
      <dgm:spPr/>
      <dgm:t>
        <a:bodyPr/>
        <a:lstStyle/>
        <a:p>
          <a:endParaRPr lang="pl-PL"/>
        </a:p>
      </dgm:t>
    </dgm:pt>
    <dgm:pt modelId="{AB17FC3D-414B-457E-8552-EE56A53352FB}" type="parTrans" cxnId="{8E6E5C0E-3309-4F5A-BA6C-71B6655EE266}">
      <dgm:prSet/>
      <dgm:spPr/>
      <dgm:t>
        <a:bodyPr/>
        <a:lstStyle/>
        <a:p>
          <a:endParaRPr lang="pl-PL"/>
        </a:p>
      </dgm:t>
    </dgm:pt>
    <dgm:pt modelId="{CBFC0B55-FA88-42C3-B2FA-C2EAA3B34CBC}">
      <dgm:prSet phldrT="[Teks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tx2"/>
          </a:solidFill>
        </a:ln>
      </dgm:spPr>
      <dgm:t>
        <a:bodyPr/>
        <a:lstStyle/>
        <a:p>
          <a:pPr marL="0" indent="0" algn="just"/>
          <a:endParaRPr lang="pl-PL" sz="1600" dirty="0"/>
        </a:p>
      </dgm:t>
    </dgm:pt>
    <dgm:pt modelId="{4528BE7A-14BC-4B16-8C11-F67897E7DF16}" type="sibTrans" cxnId="{130C0BD4-8C6A-4B23-A10C-67385F4093C6}">
      <dgm:prSet/>
      <dgm:spPr/>
      <dgm:t>
        <a:bodyPr/>
        <a:lstStyle/>
        <a:p>
          <a:endParaRPr lang="pl-PL"/>
        </a:p>
      </dgm:t>
    </dgm:pt>
    <dgm:pt modelId="{DFBCDDA6-A0A3-46E7-829A-2D4ABC677A3F}" type="parTrans" cxnId="{130C0BD4-8C6A-4B23-A10C-67385F4093C6}">
      <dgm:prSet/>
      <dgm:spPr/>
      <dgm:t>
        <a:bodyPr/>
        <a:lstStyle/>
        <a:p>
          <a:endParaRPr lang="pl-PL"/>
        </a:p>
      </dgm:t>
    </dgm:pt>
    <dgm:pt modelId="{8DCA4F4B-F656-462E-9CAD-7069C45FD642}" type="pres">
      <dgm:prSet presAssocID="{879AA653-F2A9-421B-A006-E96667964F6C}" presName="mainComposite" presStyleCnt="0">
        <dgm:presLayoutVars>
          <dgm:chPref val="1"/>
          <dgm:dir val="rev"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96E3CA81-7C7F-451C-B1A3-33C940C65128}" type="pres">
      <dgm:prSet presAssocID="{879AA653-F2A9-421B-A006-E96667964F6C}" presName="hierFlow" presStyleCnt="0"/>
      <dgm:spPr/>
    </dgm:pt>
    <dgm:pt modelId="{76EB8E30-DB0F-40DC-9F6B-01E5E8622509}" type="pres">
      <dgm:prSet presAssocID="{879AA653-F2A9-421B-A006-E96667964F6C}" presName="firstBuf" presStyleCnt="0"/>
      <dgm:spPr/>
    </dgm:pt>
    <dgm:pt modelId="{231584EB-F59A-45BA-BD38-35D7D4FFA332}" type="pres">
      <dgm:prSet presAssocID="{879AA653-F2A9-421B-A006-E96667964F6C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D58384C-3BF7-4977-951A-4F23EB8FFF0E}" type="pres">
      <dgm:prSet presAssocID="{CBF6A5EA-F6C0-40FC-A637-164866F5611E}" presName="Name14" presStyleCnt="0"/>
      <dgm:spPr/>
    </dgm:pt>
    <dgm:pt modelId="{3EC00F2E-C928-4018-AD37-E900DD4B23B7}" type="pres">
      <dgm:prSet presAssocID="{CBF6A5EA-F6C0-40FC-A637-164866F5611E}" presName="level1Shape" presStyleLbl="node0" presStyleIdx="0" presStyleCnt="1" custScaleX="108294" custScaleY="42378" custLinFactNeighborX="-63053" custLinFactNeighborY="1937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27C4CC32-2329-48F2-9071-9E84426EA200}" type="pres">
      <dgm:prSet presAssocID="{CBF6A5EA-F6C0-40FC-A637-164866F5611E}" presName="hierChild2" presStyleCnt="0"/>
      <dgm:spPr/>
    </dgm:pt>
    <dgm:pt modelId="{732DAA33-ECEA-4D37-A402-0F21E3F0C2B3}" type="pres">
      <dgm:prSet presAssocID="{879AA653-F2A9-421B-A006-E96667964F6C}" presName="bgShapesFlow" presStyleCnt="0"/>
      <dgm:spPr/>
    </dgm:pt>
    <dgm:pt modelId="{666D490C-EAFF-46E6-ACFD-D905A9D31B82}" type="pres">
      <dgm:prSet presAssocID="{CBFC0B55-FA88-42C3-B2FA-C2EAA3B34CBC}" presName="rectComp" presStyleCnt="0"/>
      <dgm:spPr/>
    </dgm:pt>
    <dgm:pt modelId="{00C3609C-A4C7-4588-9846-59DEA87FD2FB}" type="pres">
      <dgm:prSet presAssocID="{CBFC0B55-FA88-42C3-B2FA-C2EAA3B34CBC}" presName="bgRect" presStyleLbl="bgShp" presStyleIdx="0" presStyleCnt="1" custScaleX="100000" custScaleY="145798" custLinFactY="200000" custLinFactNeighborX="20010" custLinFactNeighborY="295122"/>
      <dgm:spPr/>
      <dgm:t>
        <a:bodyPr/>
        <a:lstStyle/>
        <a:p>
          <a:endParaRPr lang="pl-PL"/>
        </a:p>
      </dgm:t>
    </dgm:pt>
    <dgm:pt modelId="{8628AB62-853A-485C-B1C1-7446F44D1070}" type="pres">
      <dgm:prSet presAssocID="{CBFC0B55-FA88-42C3-B2FA-C2EAA3B34CBC}" presName="bgRectTx" presStyleLbl="bgShp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E7E06C80-7D2E-4056-8B08-1A410B7180FC}" type="presOf" srcId="{CBFC0B55-FA88-42C3-B2FA-C2EAA3B34CBC}" destId="{00C3609C-A4C7-4588-9846-59DEA87FD2FB}" srcOrd="0" destOrd="0" presId="urn:microsoft.com/office/officeart/2005/8/layout/hierarchy6"/>
    <dgm:cxn modelId="{8E6E5C0E-3309-4F5A-BA6C-71B6655EE266}" srcId="{879AA653-F2A9-421B-A006-E96667964F6C}" destId="{CBF6A5EA-F6C0-40FC-A637-164866F5611E}" srcOrd="0" destOrd="0" parTransId="{AB17FC3D-414B-457E-8552-EE56A53352FB}" sibTransId="{C3D7408F-BF9A-433E-8763-83C24945552D}"/>
    <dgm:cxn modelId="{050C4154-646F-419C-9A74-A835F297E56C}" type="presOf" srcId="{879AA653-F2A9-421B-A006-E96667964F6C}" destId="{8DCA4F4B-F656-462E-9CAD-7069C45FD642}" srcOrd="0" destOrd="0" presId="urn:microsoft.com/office/officeart/2005/8/layout/hierarchy6"/>
    <dgm:cxn modelId="{8ED820B3-35FD-4D39-90F4-530AD9416622}" type="presOf" srcId="{CBF6A5EA-F6C0-40FC-A637-164866F5611E}" destId="{3EC00F2E-C928-4018-AD37-E900DD4B23B7}" srcOrd="0" destOrd="0" presId="urn:microsoft.com/office/officeart/2005/8/layout/hierarchy6"/>
    <dgm:cxn modelId="{130C0BD4-8C6A-4B23-A10C-67385F4093C6}" srcId="{879AA653-F2A9-421B-A006-E96667964F6C}" destId="{CBFC0B55-FA88-42C3-B2FA-C2EAA3B34CBC}" srcOrd="1" destOrd="0" parTransId="{DFBCDDA6-A0A3-46E7-829A-2D4ABC677A3F}" sibTransId="{4528BE7A-14BC-4B16-8C11-F67897E7DF16}"/>
    <dgm:cxn modelId="{50891112-8CB6-48E9-8EB1-6A0816B527C7}" type="presOf" srcId="{CBFC0B55-FA88-42C3-B2FA-C2EAA3B34CBC}" destId="{8628AB62-853A-485C-B1C1-7446F44D1070}" srcOrd="1" destOrd="0" presId="urn:microsoft.com/office/officeart/2005/8/layout/hierarchy6"/>
    <dgm:cxn modelId="{14079385-8E05-4272-A82B-8EE083F566BF}" type="presParOf" srcId="{8DCA4F4B-F656-462E-9CAD-7069C45FD642}" destId="{96E3CA81-7C7F-451C-B1A3-33C940C65128}" srcOrd="0" destOrd="0" presId="urn:microsoft.com/office/officeart/2005/8/layout/hierarchy6"/>
    <dgm:cxn modelId="{B36FCEBF-8D22-41C7-95D8-EDABD33CE8C6}" type="presParOf" srcId="{96E3CA81-7C7F-451C-B1A3-33C940C65128}" destId="{76EB8E30-DB0F-40DC-9F6B-01E5E8622509}" srcOrd="0" destOrd="0" presId="urn:microsoft.com/office/officeart/2005/8/layout/hierarchy6"/>
    <dgm:cxn modelId="{58F1D17B-B9C2-4989-8C77-041C74350E8D}" type="presParOf" srcId="{96E3CA81-7C7F-451C-B1A3-33C940C65128}" destId="{231584EB-F59A-45BA-BD38-35D7D4FFA332}" srcOrd="1" destOrd="0" presId="urn:microsoft.com/office/officeart/2005/8/layout/hierarchy6"/>
    <dgm:cxn modelId="{D6243FBE-6537-4EDC-B7EA-D095FDAF0976}" type="presParOf" srcId="{231584EB-F59A-45BA-BD38-35D7D4FFA332}" destId="{8D58384C-3BF7-4977-951A-4F23EB8FFF0E}" srcOrd="0" destOrd="0" presId="urn:microsoft.com/office/officeart/2005/8/layout/hierarchy6"/>
    <dgm:cxn modelId="{03445508-3BF3-47D4-9C03-F41407574F95}" type="presParOf" srcId="{8D58384C-3BF7-4977-951A-4F23EB8FFF0E}" destId="{3EC00F2E-C928-4018-AD37-E900DD4B23B7}" srcOrd="0" destOrd="0" presId="urn:microsoft.com/office/officeart/2005/8/layout/hierarchy6"/>
    <dgm:cxn modelId="{9AB4CDED-4E9B-46C3-AD46-DD3781F5AAAF}" type="presParOf" srcId="{8D58384C-3BF7-4977-951A-4F23EB8FFF0E}" destId="{27C4CC32-2329-48F2-9071-9E84426EA200}" srcOrd="1" destOrd="0" presId="urn:microsoft.com/office/officeart/2005/8/layout/hierarchy6"/>
    <dgm:cxn modelId="{BF2DE4CC-3202-4203-A081-7EC604242208}" type="presParOf" srcId="{8DCA4F4B-F656-462E-9CAD-7069C45FD642}" destId="{732DAA33-ECEA-4D37-A402-0F21E3F0C2B3}" srcOrd="1" destOrd="0" presId="urn:microsoft.com/office/officeart/2005/8/layout/hierarchy6"/>
    <dgm:cxn modelId="{707B615D-1E25-4A73-8A05-365C1255773B}" type="presParOf" srcId="{732DAA33-ECEA-4D37-A402-0F21E3F0C2B3}" destId="{666D490C-EAFF-46E6-ACFD-D905A9D31B82}" srcOrd="0" destOrd="0" presId="urn:microsoft.com/office/officeart/2005/8/layout/hierarchy6"/>
    <dgm:cxn modelId="{0CEB7025-ACD0-4E51-8822-DCD2579EF4E7}" type="presParOf" srcId="{666D490C-EAFF-46E6-ACFD-D905A9D31B82}" destId="{00C3609C-A4C7-4588-9846-59DEA87FD2FB}" srcOrd="0" destOrd="0" presId="urn:microsoft.com/office/officeart/2005/8/layout/hierarchy6"/>
    <dgm:cxn modelId="{418EB7D2-1B2C-4740-9C57-49230ECA6703}" type="presParOf" srcId="{666D490C-EAFF-46E6-ACFD-D905A9D31B82}" destId="{8628AB62-853A-485C-B1C1-7446F44D1070}" srcOrd="1" destOrd="0" presId="urn:microsoft.com/office/officeart/2005/8/layout/hierarchy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79AA653-F2A9-421B-A006-E96667964F6C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BF6A5EA-F6C0-40FC-A637-164866F5611E}">
      <dgm:prSet phldrT="[Teks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l-PL" sz="1800" b="1" dirty="0" smtClean="0"/>
            <a:t>Dyrektor OKE</a:t>
          </a:r>
          <a:endParaRPr lang="pl-PL" sz="1800" b="1" dirty="0"/>
        </a:p>
      </dgm:t>
    </dgm:pt>
    <dgm:pt modelId="{C3D7408F-BF9A-433E-8763-83C24945552D}" type="sibTrans" cxnId="{8E6E5C0E-3309-4F5A-BA6C-71B6655EE266}">
      <dgm:prSet/>
      <dgm:spPr/>
      <dgm:t>
        <a:bodyPr/>
        <a:lstStyle/>
        <a:p>
          <a:endParaRPr lang="pl-PL"/>
        </a:p>
      </dgm:t>
    </dgm:pt>
    <dgm:pt modelId="{AB17FC3D-414B-457E-8552-EE56A53352FB}" type="parTrans" cxnId="{8E6E5C0E-3309-4F5A-BA6C-71B6655EE266}">
      <dgm:prSet/>
      <dgm:spPr/>
      <dgm:t>
        <a:bodyPr/>
        <a:lstStyle/>
        <a:p>
          <a:endParaRPr lang="pl-PL"/>
        </a:p>
      </dgm:t>
    </dgm:pt>
    <dgm:pt modelId="{CBFC0B55-FA88-42C3-B2FA-C2EAA3B34CBC}">
      <dgm:prSet phldrT="[Teks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tx2"/>
          </a:solidFill>
        </a:ln>
      </dgm:spPr>
      <dgm:t>
        <a:bodyPr/>
        <a:lstStyle/>
        <a:p>
          <a:pPr marL="0" indent="0" algn="just"/>
          <a:endParaRPr lang="pl-PL" sz="1600" dirty="0"/>
        </a:p>
      </dgm:t>
    </dgm:pt>
    <dgm:pt modelId="{4528BE7A-14BC-4B16-8C11-F67897E7DF16}" type="sibTrans" cxnId="{130C0BD4-8C6A-4B23-A10C-67385F4093C6}">
      <dgm:prSet/>
      <dgm:spPr/>
      <dgm:t>
        <a:bodyPr/>
        <a:lstStyle/>
        <a:p>
          <a:endParaRPr lang="pl-PL"/>
        </a:p>
      </dgm:t>
    </dgm:pt>
    <dgm:pt modelId="{DFBCDDA6-A0A3-46E7-829A-2D4ABC677A3F}" type="parTrans" cxnId="{130C0BD4-8C6A-4B23-A10C-67385F4093C6}">
      <dgm:prSet/>
      <dgm:spPr/>
      <dgm:t>
        <a:bodyPr/>
        <a:lstStyle/>
        <a:p>
          <a:endParaRPr lang="pl-PL"/>
        </a:p>
      </dgm:t>
    </dgm:pt>
    <dgm:pt modelId="{8DCA4F4B-F656-462E-9CAD-7069C45FD642}" type="pres">
      <dgm:prSet presAssocID="{879AA653-F2A9-421B-A006-E96667964F6C}" presName="mainComposite" presStyleCnt="0">
        <dgm:presLayoutVars>
          <dgm:chPref val="1"/>
          <dgm:dir val="rev"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96E3CA81-7C7F-451C-B1A3-33C940C65128}" type="pres">
      <dgm:prSet presAssocID="{879AA653-F2A9-421B-A006-E96667964F6C}" presName="hierFlow" presStyleCnt="0"/>
      <dgm:spPr/>
    </dgm:pt>
    <dgm:pt modelId="{76EB8E30-DB0F-40DC-9F6B-01E5E8622509}" type="pres">
      <dgm:prSet presAssocID="{879AA653-F2A9-421B-A006-E96667964F6C}" presName="firstBuf" presStyleCnt="0"/>
      <dgm:spPr/>
    </dgm:pt>
    <dgm:pt modelId="{231584EB-F59A-45BA-BD38-35D7D4FFA332}" type="pres">
      <dgm:prSet presAssocID="{879AA653-F2A9-421B-A006-E96667964F6C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D58384C-3BF7-4977-951A-4F23EB8FFF0E}" type="pres">
      <dgm:prSet presAssocID="{CBF6A5EA-F6C0-40FC-A637-164866F5611E}" presName="Name14" presStyleCnt="0"/>
      <dgm:spPr/>
    </dgm:pt>
    <dgm:pt modelId="{3EC00F2E-C928-4018-AD37-E900DD4B23B7}" type="pres">
      <dgm:prSet presAssocID="{CBF6A5EA-F6C0-40FC-A637-164866F5611E}" presName="level1Shape" presStyleLbl="node0" presStyleIdx="0" presStyleCnt="1" custScaleX="108294" custScaleY="42378" custLinFactNeighborX="-53159" custLinFactNeighborY="1937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27C4CC32-2329-48F2-9071-9E84426EA200}" type="pres">
      <dgm:prSet presAssocID="{CBF6A5EA-F6C0-40FC-A637-164866F5611E}" presName="hierChild2" presStyleCnt="0"/>
      <dgm:spPr/>
    </dgm:pt>
    <dgm:pt modelId="{732DAA33-ECEA-4D37-A402-0F21E3F0C2B3}" type="pres">
      <dgm:prSet presAssocID="{879AA653-F2A9-421B-A006-E96667964F6C}" presName="bgShapesFlow" presStyleCnt="0"/>
      <dgm:spPr/>
    </dgm:pt>
    <dgm:pt modelId="{666D490C-EAFF-46E6-ACFD-D905A9D31B82}" type="pres">
      <dgm:prSet presAssocID="{CBFC0B55-FA88-42C3-B2FA-C2EAA3B34CBC}" presName="rectComp" presStyleCnt="0"/>
      <dgm:spPr/>
    </dgm:pt>
    <dgm:pt modelId="{00C3609C-A4C7-4588-9846-59DEA87FD2FB}" type="pres">
      <dgm:prSet presAssocID="{CBFC0B55-FA88-42C3-B2FA-C2EAA3B34CBC}" presName="bgRect" presStyleLbl="bgShp" presStyleIdx="0" presStyleCnt="1" custScaleX="100000" custScaleY="145798" custLinFactY="200000" custLinFactNeighborX="20010" custLinFactNeighborY="295122"/>
      <dgm:spPr/>
      <dgm:t>
        <a:bodyPr/>
        <a:lstStyle/>
        <a:p>
          <a:endParaRPr lang="pl-PL"/>
        </a:p>
      </dgm:t>
    </dgm:pt>
    <dgm:pt modelId="{8628AB62-853A-485C-B1C1-7446F44D1070}" type="pres">
      <dgm:prSet presAssocID="{CBFC0B55-FA88-42C3-B2FA-C2EAA3B34CBC}" presName="bgRectTx" presStyleLbl="bgShp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8E6E5C0E-3309-4F5A-BA6C-71B6655EE266}" srcId="{879AA653-F2A9-421B-A006-E96667964F6C}" destId="{CBF6A5EA-F6C0-40FC-A637-164866F5611E}" srcOrd="0" destOrd="0" parTransId="{AB17FC3D-414B-457E-8552-EE56A53352FB}" sibTransId="{C3D7408F-BF9A-433E-8763-83C24945552D}"/>
    <dgm:cxn modelId="{D79747D1-064E-4712-BDFB-5FC3F8462959}" type="presOf" srcId="{CBFC0B55-FA88-42C3-B2FA-C2EAA3B34CBC}" destId="{8628AB62-853A-485C-B1C1-7446F44D1070}" srcOrd="1" destOrd="0" presId="urn:microsoft.com/office/officeart/2005/8/layout/hierarchy6"/>
    <dgm:cxn modelId="{8B25E269-D6DD-4F45-B600-9F86A46215C3}" type="presOf" srcId="{CBFC0B55-FA88-42C3-B2FA-C2EAA3B34CBC}" destId="{00C3609C-A4C7-4588-9846-59DEA87FD2FB}" srcOrd="0" destOrd="0" presId="urn:microsoft.com/office/officeart/2005/8/layout/hierarchy6"/>
    <dgm:cxn modelId="{F850485A-1B4D-4C9A-8AC1-3056714A2C15}" type="presOf" srcId="{CBF6A5EA-F6C0-40FC-A637-164866F5611E}" destId="{3EC00F2E-C928-4018-AD37-E900DD4B23B7}" srcOrd="0" destOrd="0" presId="urn:microsoft.com/office/officeart/2005/8/layout/hierarchy6"/>
    <dgm:cxn modelId="{C1D2C4BA-ADBC-449C-A00D-08C32CAD91A3}" type="presOf" srcId="{879AA653-F2A9-421B-A006-E96667964F6C}" destId="{8DCA4F4B-F656-462E-9CAD-7069C45FD642}" srcOrd="0" destOrd="0" presId="urn:microsoft.com/office/officeart/2005/8/layout/hierarchy6"/>
    <dgm:cxn modelId="{130C0BD4-8C6A-4B23-A10C-67385F4093C6}" srcId="{879AA653-F2A9-421B-A006-E96667964F6C}" destId="{CBFC0B55-FA88-42C3-B2FA-C2EAA3B34CBC}" srcOrd="1" destOrd="0" parTransId="{DFBCDDA6-A0A3-46E7-829A-2D4ABC677A3F}" sibTransId="{4528BE7A-14BC-4B16-8C11-F67897E7DF16}"/>
    <dgm:cxn modelId="{51BAA6B4-4533-4D8E-8B53-AD6342E7DB05}" type="presParOf" srcId="{8DCA4F4B-F656-462E-9CAD-7069C45FD642}" destId="{96E3CA81-7C7F-451C-B1A3-33C940C65128}" srcOrd="0" destOrd="0" presId="urn:microsoft.com/office/officeart/2005/8/layout/hierarchy6"/>
    <dgm:cxn modelId="{A780A5CC-8579-4D20-B901-DA759A05B820}" type="presParOf" srcId="{96E3CA81-7C7F-451C-B1A3-33C940C65128}" destId="{76EB8E30-DB0F-40DC-9F6B-01E5E8622509}" srcOrd="0" destOrd="0" presId="urn:microsoft.com/office/officeart/2005/8/layout/hierarchy6"/>
    <dgm:cxn modelId="{4DACBAE8-C80C-4AA8-8FAF-4C8AB7930333}" type="presParOf" srcId="{96E3CA81-7C7F-451C-B1A3-33C940C65128}" destId="{231584EB-F59A-45BA-BD38-35D7D4FFA332}" srcOrd="1" destOrd="0" presId="urn:microsoft.com/office/officeart/2005/8/layout/hierarchy6"/>
    <dgm:cxn modelId="{3D7005AB-7349-4C38-BEC8-E1464B8DA0FE}" type="presParOf" srcId="{231584EB-F59A-45BA-BD38-35D7D4FFA332}" destId="{8D58384C-3BF7-4977-951A-4F23EB8FFF0E}" srcOrd="0" destOrd="0" presId="urn:microsoft.com/office/officeart/2005/8/layout/hierarchy6"/>
    <dgm:cxn modelId="{8AD15378-F261-4AB2-B997-E0BD0F877ABA}" type="presParOf" srcId="{8D58384C-3BF7-4977-951A-4F23EB8FFF0E}" destId="{3EC00F2E-C928-4018-AD37-E900DD4B23B7}" srcOrd="0" destOrd="0" presId="urn:microsoft.com/office/officeart/2005/8/layout/hierarchy6"/>
    <dgm:cxn modelId="{0DBCC2C4-75E6-4002-93A1-97F46B2386F2}" type="presParOf" srcId="{8D58384C-3BF7-4977-951A-4F23EB8FFF0E}" destId="{27C4CC32-2329-48F2-9071-9E84426EA200}" srcOrd="1" destOrd="0" presId="urn:microsoft.com/office/officeart/2005/8/layout/hierarchy6"/>
    <dgm:cxn modelId="{5DA745C0-D5D0-4A93-BED0-56AB3143E283}" type="presParOf" srcId="{8DCA4F4B-F656-462E-9CAD-7069C45FD642}" destId="{732DAA33-ECEA-4D37-A402-0F21E3F0C2B3}" srcOrd="1" destOrd="0" presId="urn:microsoft.com/office/officeart/2005/8/layout/hierarchy6"/>
    <dgm:cxn modelId="{B4611D54-05C1-4004-A56B-81E78C2CDFD1}" type="presParOf" srcId="{732DAA33-ECEA-4D37-A402-0F21E3F0C2B3}" destId="{666D490C-EAFF-46E6-ACFD-D905A9D31B82}" srcOrd="0" destOrd="0" presId="urn:microsoft.com/office/officeart/2005/8/layout/hierarchy6"/>
    <dgm:cxn modelId="{91841FAF-ADF8-4FC6-BD8B-DFE6437DCCCD}" type="presParOf" srcId="{666D490C-EAFF-46E6-ACFD-D905A9D31B82}" destId="{00C3609C-A4C7-4588-9846-59DEA87FD2FB}" srcOrd="0" destOrd="0" presId="urn:microsoft.com/office/officeart/2005/8/layout/hierarchy6"/>
    <dgm:cxn modelId="{A23A671D-7256-43E6-9E94-674CA582B3D9}" type="presParOf" srcId="{666D490C-EAFF-46E6-ACFD-D905A9D31B82}" destId="{8628AB62-853A-485C-B1C1-7446F44D1070}" srcOrd="1" destOrd="0" presId="urn:microsoft.com/office/officeart/2005/8/layout/hierarchy6"/>
  </dgm:cxnLst>
  <dgm:bg>
    <a:noFill/>
  </dgm:bg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79AA653-F2A9-421B-A006-E96667964F6C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BF6A5EA-F6C0-40FC-A637-164866F5611E}">
      <dgm:prSet phldrT="[Teks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l-PL" sz="1800" b="1" dirty="0" smtClean="0"/>
            <a:t>Zdający</a:t>
          </a:r>
          <a:endParaRPr lang="pl-PL" sz="1800" b="1" dirty="0"/>
        </a:p>
      </dgm:t>
    </dgm:pt>
    <dgm:pt modelId="{C3D7408F-BF9A-433E-8763-83C24945552D}" type="sibTrans" cxnId="{8E6E5C0E-3309-4F5A-BA6C-71B6655EE266}">
      <dgm:prSet/>
      <dgm:spPr/>
      <dgm:t>
        <a:bodyPr/>
        <a:lstStyle/>
        <a:p>
          <a:endParaRPr lang="pl-PL"/>
        </a:p>
      </dgm:t>
    </dgm:pt>
    <dgm:pt modelId="{AB17FC3D-414B-457E-8552-EE56A53352FB}" type="parTrans" cxnId="{8E6E5C0E-3309-4F5A-BA6C-71B6655EE266}">
      <dgm:prSet/>
      <dgm:spPr/>
      <dgm:t>
        <a:bodyPr/>
        <a:lstStyle/>
        <a:p>
          <a:endParaRPr lang="pl-PL"/>
        </a:p>
      </dgm:t>
    </dgm:pt>
    <dgm:pt modelId="{CBFC0B55-FA88-42C3-B2FA-C2EAA3B34CBC}">
      <dgm:prSet phldrT="[Teks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tx2"/>
          </a:solidFill>
        </a:ln>
      </dgm:spPr>
      <dgm:t>
        <a:bodyPr/>
        <a:lstStyle/>
        <a:p>
          <a:pPr marL="0" indent="0" algn="just"/>
          <a:endParaRPr lang="pl-PL" sz="1600" dirty="0"/>
        </a:p>
      </dgm:t>
    </dgm:pt>
    <dgm:pt modelId="{4528BE7A-14BC-4B16-8C11-F67897E7DF16}" type="sibTrans" cxnId="{130C0BD4-8C6A-4B23-A10C-67385F4093C6}">
      <dgm:prSet/>
      <dgm:spPr/>
      <dgm:t>
        <a:bodyPr/>
        <a:lstStyle/>
        <a:p>
          <a:endParaRPr lang="pl-PL"/>
        </a:p>
      </dgm:t>
    </dgm:pt>
    <dgm:pt modelId="{DFBCDDA6-A0A3-46E7-829A-2D4ABC677A3F}" type="parTrans" cxnId="{130C0BD4-8C6A-4B23-A10C-67385F4093C6}">
      <dgm:prSet/>
      <dgm:spPr/>
      <dgm:t>
        <a:bodyPr/>
        <a:lstStyle/>
        <a:p>
          <a:endParaRPr lang="pl-PL"/>
        </a:p>
      </dgm:t>
    </dgm:pt>
    <dgm:pt modelId="{8DCA4F4B-F656-462E-9CAD-7069C45FD642}" type="pres">
      <dgm:prSet presAssocID="{879AA653-F2A9-421B-A006-E96667964F6C}" presName="mainComposite" presStyleCnt="0">
        <dgm:presLayoutVars>
          <dgm:chPref val="1"/>
          <dgm:dir val="rev"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96E3CA81-7C7F-451C-B1A3-33C940C65128}" type="pres">
      <dgm:prSet presAssocID="{879AA653-F2A9-421B-A006-E96667964F6C}" presName="hierFlow" presStyleCnt="0"/>
      <dgm:spPr/>
    </dgm:pt>
    <dgm:pt modelId="{76EB8E30-DB0F-40DC-9F6B-01E5E8622509}" type="pres">
      <dgm:prSet presAssocID="{879AA653-F2A9-421B-A006-E96667964F6C}" presName="firstBuf" presStyleCnt="0"/>
      <dgm:spPr/>
    </dgm:pt>
    <dgm:pt modelId="{231584EB-F59A-45BA-BD38-35D7D4FFA332}" type="pres">
      <dgm:prSet presAssocID="{879AA653-F2A9-421B-A006-E96667964F6C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D58384C-3BF7-4977-951A-4F23EB8FFF0E}" type="pres">
      <dgm:prSet presAssocID="{CBF6A5EA-F6C0-40FC-A637-164866F5611E}" presName="Name14" presStyleCnt="0"/>
      <dgm:spPr/>
    </dgm:pt>
    <dgm:pt modelId="{3EC00F2E-C928-4018-AD37-E900DD4B23B7}" type="pres">
      <dgm:prSet presAssocID="{CBF6A5EA-F6C0-40FC-A637-164866F5611E}" presName="level1Shape" presStyleLbl="node0" presStyleIdx="0" presStyleCnt="1" custScaleX="66205" custScaleY="42378" custLinFactNeighborX="-71751" custLinFactNeighborY="20499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27C4CC32-2329-48F2-9071-9E84426EA200}" type="pres">
      <dgm:prSet presAssocID="{CBF6A5EA-F6C0-40FC-A637-164866F5611E}" presName="hierChild2" presStyleCnt="0"/>
      <dgm:spPr/>
    </dgm:pt>
    <dgm:pt modelId="{732DAA33-ECEA-4D37-A402-0F21E3F0C2B3}" type="pres">
      <dgm:prSet presAssocID="{879AA653-F2A9-421B-A006-E96667964F6C}" presName="bgShapesFlow" presStyleCnt="0"/>
      <dgm:spPr/>
    </dgm:pt>
    <dgm:pt modelId="{666D490C-EAFF-46E6-ACFD-D905A9D31B82}" type="pres">
      <dgm:prSet presAssocID="{CBFC0B55-FA88-42C3-B2FA-C2EAA3B34CBC}" presName="rectComp" presStyleCnt="0"/>
      <dgm:spPr/>
    </dgm:pt>
    <dgm:pt modelId="{00C3609C-A4C7-4588-9846-59DEA87FD2FB}" type="pres">
      <dgm:prSet presAssocID="{CBFC0B55-FA88-42C3-B2FA-C2EAA3B34CBC}" presName="bgRect" presStyleLbl="bgShp" presStyleIdx="0" presStyleCnt="1" custScaleY="128718" custLinFactY="61132" custLinFactNeighborX="-22477" custLinFactNeighborY="100000"/>
      <dgm:spPr/>
      <dgm:t>
        <a:bodyPr/>
        <a:lstStyle/>
        <a:p>
          <a:endParaRPr lang="pl-PL"/>
        </a:p>
      </dgm:t>
    </dgm:pt>
    <dgm:pt modelId="{8628AB62-853A-485C-B1C1-7446F44D1070}" type="pres">
      <dgm:prSet presAssocID="{CBFC0B55-FA88-42C3-B2FA-C2EAA3B34CBC}" presName="bgRectTx" presStyleLbl="bgShp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C01E48EF-0B6C-46B6-8E1E-69C9B8C251F4}" type="presOf" srcId="{CBF6A5EA-F6C0-40FC-A637-164866F5611E}" destId="{3EC00F2E-C928-4018-AD37-E900DD4B23B7}" srcOrd="0" destOrd="0" presId="urn:microsoft.com/office/officeart/2005/8/layout/hierarchy6"/>
    <dgm:cxn modelId="{8E6E5C0E-3309-4F5A-BA6C-71B6655EE266}" srcId="{879AA653-F2A9-421B-A006-E96667964F6C}" destId="{CBF6A5EA-F6C0-40FC-A637-164866F5611E}" srcOrd="0" destOrd="0" parTransId="{AB17FC3D-414B-457E-8552-EE56A53352FB}" sibTransId="{C3D7408F-BF9A-433E-8763-83C24945552D}"/>
    <dgm:cxn modelId="{CDDC9C47-4623-403B-AB86-FCB3A95B50F5}" type="presOf" srcId="{CBFC0B55-FA88-42C3-B2FA-C2EAA3B34CBC}" destId="{00C3609C-A4C7-4588-9846-59DEA87FD2FB}" srcOrd="0" destOrd="0" presId="urn:microsoft.com/office/officeart/2005/8/layout/hierarchy6"/>
    <dgm:cxn modelId="{92F81D28-D86D-48D2-B921-C1CBDB266604}" type="presOf" srcId="{879AA653-F2A9-421B-A006-E96667964F6C}" destId="{8DCA4F4B-F656-462E-9CAD-7069C45FD642}" srcOrd="0" destOrd="0" presId="urn:microsoft.com/office/officeart/2005/8/layout/hierarchy6"/>
    <dgm:cxn modelId="{130C0BD4-8C6A-4B23-A10C-67385F4093C6}" srcId="{879AA653-F2A9-421B-A006-E96667964F6C}" destId="{CBFC0B55-FA88-42C3-B2FA-C2EAA3B34CBC}" srcOrd="1" destOrd="0" parTransId="{DFBCDDA6-A0A3-46E7-829A-2D4ABC677A3F}" sibTransId="{4528BE7A-14BC-4B16-8C11-F67897E7DF16}"/>
    <dgm:cxn modelId="{4AF50443-AEA2-483E-BA77-8019FD43BDC2}" type="presOf" srcId="{CBFC0B55-FA88-42C3-B2FA-C2EAA3B34CBC}" destId="{8628AB62-853A-485C-B1C1-7446F44D1070}" srcOrd="1" destOrd="0" presId="urn:microsoft.com/office/officeart/2005/8/layout/hierarchy6"/>
    <dgm:cxn modelId="{FC29E4E9-5D5E-4583-BEE0-93217C90D0B6}" type="presParOf" srcId="{8DCA4F4B-F656-462E-9CAD-7069C45FD642}" destId="{96E3CA81-7C7F-451C-B1A3-33C940C65128}" srcOrd="0" destOrd="0" presId="urn:microsoft.com/office/officeart/2005/8/layout/hierarchy6"/>
    <dgm:cxn modelId="{0D0EB359-8F8C-432E-8BE5-C171F7DEBC95}" type="presParOf" srcId="{96E3CA81-7C7F-451C-B1A3-33C940C65128}" destId="{76EB8E30-DB0F-40DC-9F6B-01E5E8622509}" srcOrd="0" destOrd="0" presId="urn:microsoft.com/office/officeart/2005/8/layout/hierarchy6"/>
    <dgm:cxn modelId="{FC72388A-80C7-4596-A286-8024051A833C}" type="presParOf" srcId="{96E3CA81-7C7F-451C-B1A3-33C940C65128}" destId="{231584EB-F59A-45BA-BD38-35D7D4FFA332}" srcOrd="1" destOrd="0" presId="urn:microsoft.com/office/officeart/2005/8/layout/hierarchy6"/>
    <dgm:cxn modelId="{95E4D9C6-D5CF-47B0-B54C-3CB31E93FB2D}" type="presParOf" srcId="{231584EB-F59A-45BA-BD38-35D7D4FFA332}" destId="{8D58384C-3BF7-4977-951A-4F23EB8FFF0E}" srcOrd="0" destOrd="0" presId="urn:microsoft.com/office/officeart/2005/8/layout/hierarchy6"/>
    <dgm:cxn modelId="{17E49C81-79E1-431A-8C58-89FAD3BF1606}" type="presParOf" srcId="{8D58384C-3BF7-4977-951A-4F23EB8FFF0E}" destId="{3EC00F2E-C928-4018-AD37-E900DD4B23B7}" srcOrd="0" destOrd="0" presId="urn:microsoft.com/office/officeart/2005/8/layout/hierarchy6"/>
    <dgm:cxn modelId="{D21CD72B-1640-41FA-BDE0-F61C8C40FB85}" type="presParOf" srcId="{8D58384C-3BF7-4977-951A-4F23EB8FFF0E}" destId="{27C4CC32-2329-48F2-9071-9E84426EA200}" srcOrd="1" destOrd="0" presId="urn:microsoft.com/office/officeart/2005/8/layout/hierarchy6"/>
    <dgm:cxn modelId="{6EFD7D69-0BD4-47A9-B634-007B78E67D22}" type="presParOf" srcId="{8DCA4F4B-F656-462E-9CAD-7069C45FD642}" destId="{732DAA33-ECEA-4D37-A402-0F21E3F0C2B3}" srcOrd="1" destOrd="0" presId="urn:microsoft.com/office/officeart/2005/8/layout/hierarchy6"/>
    <dgm:cxn modelId="{5976AD26-909B-45E8-BE8E-AF69B21BF1D5}" type="presParOf" srcId="{732DAA33-ECEA-4D37-A402-0F21E3F0C2B3}" destId="{666D490C-EAFF-46E6-ACFD-D905A9D31B82}" srcOrd="0" destOrd="0" presId="urn:microsoft.com/office/officeart/2005/8/layout/hierarchy6"/>
    <dgm:cxn modelId="{10205334-E149-489E-A70A-E2D78EEE6C52}" type="presParOf" srcId="{666D490C-EAFF-46E6-ACFD-D905A9D31B82}" destId="{00C3609C-A4C7-4588-9846-59DEA87FD2FB}" srcOrd="0" destOrd="0" presId="urn:microsoft.com/office/officeart/2005/8/layout/hierarchy6"/>
    <dgm:cxn modelId="{25F995A2-B89F-4970-BC9B-799F76E1A8DD}" type="presParOf" srcId="{666D490C-EAFF-46E6-ACFD-D905A9D31B82}" destId="{8628AB62-853A-485C-B1C1-7446F44D1070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9AA653-F2A9-421B-A006-E96667964F6C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BF6A5EA-F6C0-40FC-A637-164866F5611E}">
      <dgm:prSet phldrT="[Teks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l-PL" sz="1800" b="1" dirty="0" smtClean="0"/>
            <a:t>Dyrektor szkoły</a:t>
          </a:r>
          <a:endParaRPr lang="pl-PL" sz="2000" b="1" dirty="0"/>
        </a:p>
      </dgm:t>
    </dgm:pt>
    <dgm:pt modelId="{C3D7408F-BF9A-433E-8763-83C24945552D}" type="sibTrans" cxnId="{8E6E5C0E-3309-4F5A-BA6C-71B6655EE266}">
      <dgm:prSet/>
      <dgm:spPr/>
      <dgm:t>
        <a:bodyPr/>
        <a:lstStyle/>
        <a:p>
          <a:endParaRPr lang="pl-PL"/>
        </a:p>
      </dgm:t>
    </dgm:pt>
    <dgm:pt modelId="{AB17FC3D-414B-457E-8552-EE56A53352FB}" type="parTrans" cxnId="{8E6E5C0E-3309-4F5A-BA6C-71B6655EE266}">
      <dgm:prSet/>
      <dgm:spPr/>
      <dgm:t>
        <a:bodyPr/>
        <a:lstStyle/>
        <a:p>
          <a:endParaRPr lang="pl-PL"/>
        </a:p>
      </dgm:t>
    </dgm:pt>
    <dgm:pt modelId="{CBFC0B55-FA88-42C3-B2FA-C2EAA3B34CBC}">
      <dgm:prSet phldrT="[Teks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tx2"/>
          </a:solidFill>
        </a:ln>
      </dgm:spPr>
      <dgm:t>
        <a:bodyPr/>
        <a:lstStyle/>
        <a:p>
          <a:pPr marL="0" indent="0" algn="just"/>
          <a:endParaRPr lang="pl-PL" sz="1600" dirty="0"/>
        </a:p>
      </dgm:t>
    </dgm:pt>
    <dgm:pt modelId="{4528BE7A-14BC-4B16-8C11-F67897E7DF16}" type="sibTrans" cxnId="{130C0BD4-8C6A-4B23-A10C-67385F4093C6}">
      <dgm:prSet/>
      <dgm:spPr/>
      <dgm:t>
        <a:bodyPr/>
        <a:lstStyle/>
        <a:p>
          <a:endParaRPr lang="pl-PL"/>
        </a:p>
      </dgm:t>
    </dgm:pt>
    <dgm:pt modelId="{DFBCDDA6-A0A3-46E7-829A-2D4ABC677A3F}" type="parTrans" cxnId="{130C0BD4-8C6A-4B23-A10C-67385F4093C6}">
      <dgm:prSet/>
      <dgm:spPr/>
      <dgm:t>
        <a:bodyPr/>
        <a:lstStyle/>
        <a:p>
          <a:endParaRPr lang="pl-PL"/>
        </a:p>
      </dgm:t>
    </dgm:pt>
    <dgm:pt modelId="{8DCA4F4B-F656-462E-9CAD-7069C45FD642}" type="pres">
      <dgm:prSet presAssocID="{879AA653-F2A9-421B-A006-E96667964F6C}" presName="mainComposite" presStyleCnt="0">
        <dgm:presLayoutVars>
          <dgm:chPref val="1"/>
          <dgm:dir val="rev"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96E3CA81-7C7F-451C-B1A3-33C940C65128}" type="pres">
      <dgm:prSet presAssocID="{879AA653-F2A9-421B-A006-E96667964F6C}" presName="hierFlow" presStyleCnt="0"/>
      <dgm:spPr/>
    </dgm:pt>
    <dgm:pt modelId="{76EB8E30-DB0F-40DC-9F6B-01E5E8622509}" type="pres">
      <dgm:prSet presAssocID="{879AA653-F2A9-421B-A006-E96667964F6C}" presName="firstBuf" presStyleCnt="0"/>
      <dgm:spPr/>
    </dgm:pt>
    <dgm:pt modelId="{231584EB-F59A-45BA-BD38-35D7D4FFA332}" type="pres">
      <dgm:prSet presAssocID="{879AA653-F2A9-421B-A006-E96667964F6C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D58384C-3BF7-4977-951A-4F23EB8FFF0E}" type="pres">
      <dgm:prSet presAssocID="{CBF6A5EA-F6C0-40FC-A637-164866F5611E}" presName="Name14" presStyleCnt="0"/>
      <dgm:spPr/>
    </dgm:pt>
    <dgm:pt modelId="{3EC00F2E-C928-4018-AD37-E900DD4B23B7}" type="pres">
      <dgm:prSet presAssocID="{CBF6A5EA-F6C0-40FC-A637-164866F5611E}" presName="level1Shape" presStyleLbl="node0" presStyleIdx="0" presStyleCnt="1" custScaleX="125314" custScaleY="42378" custLinFactNeighborX="-21194" custLinFactNeighborY="12609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27C4CC32-2329-48F2-9071-9E84426EA200}" type="pres">
      <dgm:prSet presAssocID="{CBF6A5EA-F6C0-40FC-A637-164866F5611E}" presName="hierChild2" presStyleCnt="0"/>
      <dgm:spPr/>
    </dgm:pt>
    <dgm:pt modelId="{732DAA33-ECEA-4D37-A402-0F21E3F0C2B3}" type="pres">
      <dgm:prSet presAssocID="{879AA653-F2A9-421B-A006-E96667964F6C}" presName="bgShapesFlow" presStyleCnt="0"/>
      <dgm:spPr/>
    </dgm:pt>
    <dgm:pt modelId="{666D490C-EAFF-46E6-ACFD-D905A9D31B82}" type="pres">
      <dgm:prSet presAssocID="{CBFC0B55-FA88-42C3-B2FA-C2EAA3B34CBC}" presName="rectComp" presStyleCnt="0"/>
      <dgm:spPr/>
    </dgm:pt>
    <dgm:pt modelId="{00C3609C-A4C7-4588-9846-59DEA87FD2FB}" type="pres">
      <dgm:prSet presAssocID="{CBFC0B55-FA88-42C3-B2FA-C2EAA3B34CBC}" presName="bgRect" presStyleLbl="bgShp" presStyleIdx="0" presStyleCnt="1" custScaleY="145798" custLinFactY="200000" custLinFactNeighborX="20010" custLinFactNeighborY="295122"/>
      <dgm:spPr/>
      <dgm:t>
        <a:bodyPr/>
        <a:lstStyle/>
        <a:p>
          <a:endParaRPr lang="pl-PL"/>
        </a:p>
      </dgm:t>
    </dgm:pt>
    <dgm:pt modelId="{8628AB62-853A-485C-B1C1-7446F44D1070}" type="pres">
      <dgm:prSet presAssocID="{CBFC0B55-FA88-42C3-B2FA-C2EAA3B34CBC}" presName="bgRectTx" presStyleLbl="bgShp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130C0BD4-8C6A-4B23-A10C-67385F4093C6}" srcId="{879AA653-F2A9-421B-A006-E96667964F6C}" destId="{CBFC0B55-FA88-42C3-B2FA-C2EAA3B34CBC}" srcOrd="1" destOrd="0" parTransId="{DFBCDDA6-A0A3-46E7-829A-2D4ABC677A3F}" sibTransId="{4528BE7A-14BC-4B16-8C11-F67897E7DF16}"/>
    <dgm:cxn modelId="{FB968C63-524B-4197-A56E-CA48881A8864}" type="presOf" srcId="{CBF6A5EA-F6C0-40FC-A637-164866F5611E}" destId="{3EC00F2E-C928-4018-AD37-E900DD4B23B7}" srcOrd="0" destOrd="0" presId="urn:microsoft.com/office/officeart/2005/8/layout/hierarchy6"/>
    <dgm:cxn modelId="{B738F91B-F43A-434F-8E4F-B5C2469A019E}" type="presOf" srcId="{879AA653-F2A9-421B-A006-E96667964F6C}" destId="{8DCA4F4B-F656-462E-9CAD-7069C45FD642}" srcOrd="0" destOrd="0" presId="urn:microsoft.com/office/officeart/2005/8/layout/hierarchy6"/>
    <dgm:cxn modelId="{E6C5DF92-4C5A-4F4B-9244-CF730827CF37}" type="presOf" srcId="{CBFC0B55-FA88-42C3-B2FA-C2EAA3B34CBC}" destId="{8628AB62-853A-485C-B1C1-7446F44D1070}" srcOrd="1" destOrd="0" presId="urn:microsoft.com/office/officeart/2005/8/layout/hierarchy6"/>
    <dgm:cxn modelId="{73E0005B-7C29-4FFB-8F18-CEC46E927628}" type="presOf" srcId="{CBFC0B55-FA88-42C3-B2FA-C2EAA3B34CBC}" destId="{00C3609C-A4C7-4588-9846-59DEA87FD2FB}" srcOrd="0" destOrd="0" presId="urn:microsoft.com/office/officeart/2005/8/layout/hierarchy6"/>
    <dgm:cxn modelId="{8E6E5C0E-3309-4F5A-BA6C-71B6655EE266}" srcId="{879AA653-F2A9-421B-A006-E96667964F6C}" destId="{CBF6A5EA-F6C0-40FC-A637-164866F5611E}" srcOrd="0" destOrd="0" parTransId="{AB17FC3D-414B-457E-8552-EE56A53352FB}" sibTransId="{C3D7408F-BF9A-433E-8763-83C24945552D}"/>
    <dgm:cxn modelId="{EDCD82E7-3184-43F7-AC5C-976AD830E5F0}" type="presParOf" srcId="{8DCA4F4B-F656-462E-9CAD-7069C45FD642}" destId="{96E3CA81-7C7F-451C-B1A3-33C940C65128}" srcOrd="0" destOrd="0" presId="urn:microsoft.com/office/officeart/2005/8/layout/hierarchy6"/>
    <dgm:cxn modelId="{BFA14719-0997-4756-824D-485773A9676B}" type="presParOf" srcId="{96E3CA81-7C7F-451C-B1A3-33C940C65128}" destId="{76EB8E30-DB0F-40DC-9F6B-01E5E8622509}" srcOrd="0" destOrd="0" presId="urn:microsoft.com/office/officeart/2005/8/layout/hierarchy6"/>
    <dgm:cxn modelId="{E019A22F-9067-48D4-8599-2BEBD367A29C}" type="presParOf" srcId="{96E3CA81-7C7F-451C-B1A3-33C940C65128}" destId="{231584EB-F59A-45BA-BD38-35D7D4FFA332}" srcOrd="1" destOrd="0" presId="urn:microsoft.com/office/officeart/2005/8/layout/hierarchy6"/>
    <dgm:cxn modelId="{6C2131CD-F1DB-44D1-B70E-0612FD5342DD}" type="presParOf" srcId="{231584EB-F59A-45BA-BD38-35D7D4FFA332}" destId="{8D58384C-3BF7-4977-951A-4F23EB8FFF0E}" srcOrd="0" destOrd="0" presId="urn:microsoft.com/office/officeart/2005/8/layout/hierarchy6"/>
    <dgm:cxn modelId="{5B4CEA01-9633-47EC-95E9-C4943AC1409F}" type="presParOf" srcId="{8D58384C-3BF7-4977-951A-4F23EB8FFF0E}" destId="{3EC00F2E-C928-4018-AD37-E900DD4B23B7}" srcOrd="0" destOrd="0" presId="urn:microsoft.com/office/officeart/2005/8/layout/hierarchy6"/>
    <dgm:cxn modelId="{8A42E86E-4000-471B-9D0B-D5BDF58A7929}" type="presParOf" srcId="{8D58384C-3BF7-4977-951A-4F23EB8FFF0E}" destId="{27C4CC32-2329-48F2-9071-9E84426EA200}" srcOrd="1" destOrd="0" presId="urn:microsoft.com/office/officeart/2005/8/layout/hierarchy6"/>
    <dgm:cxn modelId="{7157D3EF-120E-44B5-8AA6-8B86826A8016}" type="presParOf" srcId="{8DCA4F4B-F656-462E-9CAD-7069C45FD642}" destId="{732DAA33-ECEA-4D37-A402-0F21E3F0C2B3}" srcOrd="1" destOrd="0" presId="urn:microsoft.com/office/officeart/2005/8/layout/hierarchy6"/>
    <dgm:cxn modelId="{6AA4ABFB-946D-4ACE-A035-834E4B8F98CD}" type="presParOf" srcId="{732DAA33-ECEA-4D37-A402-0F21E3F0C2B3}" destId="{666D490C-EAFF-46E6-ACFD-D905A9D31B82}" srcOrd="0" destOrd="0" presId="urn:microsoft.com/office/officeart/2005/8/layout/hierarchy6"/>
    <dgm:cxn modelId="{A175DB81-E4D8-46D9-9AD3-A96C6F8D0AAE}" type="presParOf" srcId="{666D490C-EAFF-46E6-ACFD-D905A9D31B82}" destId="{00C3609C-A4C7-4588-9846-59DEA87FD2FB}" srcOrd="0" destOrd="0" presId="urn:microsoft.com/office/officeart/2005/8/layout/hierarchy6"/>
    <dgm:cxn modelId="{81B67DDB-2ACE-442C-966F-ECD9EE818136}" type="presParOf" srcId="{666D490C-EAFF-46E6-ACFD-D905A9D31B82}" destId="{8628AB62-853A-485C-B1C1-7446F44D1070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79AA653-F2A9-421B-A006-E96667964F6C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BF6A5EA-F6C0-40FC-A637-164866F5611E}">
      <dgm:prSet phldrT="[Teks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l-PL" sz="1800" b="1" dirty="0" smtClean="0"/>
            <a:t>Zdający</a:t>
          </a:r>
          <a:endParaRPr lang="pl-PL" sz="1800" b="1" dirty="0"/>
        </a:p>
      </dgm:t>
    </dgm:pt>
    <dgm:pt modelId="{C3D7408F-BF9A-433E-8763-83C24945552D}" type="sibTrans" cxnId="{8E6E5C0E-3309-4F5A-BA6C-71B6655EE266}">
      <dgm:prSet/>
      <dgm:spPr/>
      <dgm:t>
        <a:bodyPr/>
        <a:lstStyle/>
        <a:p>
          <a:endParaRPr lang="pl-PL"/>
        </a:p>
      </dgm:t>
    </dgm:pt>
    <dgm:pt modelId="{AB17FC3D-414B-457E-8552-EE56A53352FB}" type="parTrans" cxnId="{8E6E5C0E-3309-4F5A-BA6C-71B6655EE266}">
      <dgm:prSet/>
      <dgm:spPr/>
      <dgm:t>
        <a:bodyPr/>
        <a:lstStyle/>
        <a:p>
          <a:endParaRPr lang="pl-PL"/>
        </a:p>
      </dgm:t>
    </dgm:pt>
    <dgm:pt modelId="{CBFC0B55-FA88-42C3-B2FA-C2EAA3B34CBC}">
      <dgm:prSet phldrT="[Teks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tx2"/>
          </a:solidFill>
        </a:ln>
      </dgm:spPr>
      <dgm:t>
        <a:bodyPr/>
        <a:lstStyle/>
        <a:p>
          <a:pPr marL="0" indent="0" algn="just"/>
          <a:endParaRPr lang="pl-PL" sz="1600" dirty="0"/>
        </a:p>
      </dgm:t>
    </dgm:pt>
    <dgm:pt modelId="{4528BE7A-14BC-4B16-8C11-F67897E7DF16}" type="sibTrans" cxnId="{130C0BD4-8C6A-4B23-A10C-67385F4093C6}">
      <dgm:prSet/>
      <dgm:spPr/>
      <dgm:t>
        <a:bodyPr/>
        <a:lstStyle/>
        <a:p>
          <a:endParaRPr lang="pl-PL"/>
        </a:p>
      </dgm:t>
    </dgm:pt>
    <dgm:pt modelId="{DFBCDDA6-A0A3-46E7-829A-2D4ABC677A3F}" type="parTrans" cxnId="{130C0BD4-8C6A-4B23-A10C-67385F4093C6}">
      <dgm:prSet/>
      <dgm:spPr/>
      <dgm:t>
        <a:bodyPr/>
        <a:lstStyle/>
        <a:p>
          <a:endParaRPr lang="pl-PL"/>
        </a:p>
      </dgm:t>
    </dgm:pt>
    <dgm:pt modelId="{8DCA4F4B-F656-462E-9CAD-7069C45FD642}" type="pres">
      <dgm:prSet presAssocID="{879AA653-F2A9-421B-A006-E96667964F6C}" presName="mainComposite" presStyleCnt="0">
        <dgm:presLayoutVars>
          <dgm:chPref val="1"/>
          <dgm:dir val="rev"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96E3CA81-7C7F-451C-B1A3-33C940C65128}" type="pres">
      <dgm:prSet presAssocID="{879AA653-F2A9-421B-A006-E96667964F6C}" presName="hierFlow" presStyleCnt="0"/>
      <dgm:spPr/>
    </dgm:pt>
    <dgm:pt modelId="{76EB8E30-DB0F-40DC-9F6B-01E5E8622509}" type="pres">
      <dgm:prSet presAssocID="{879AA653-F2A9-421B-A006-E96667964F6C}" presName="firstBuf" presStyleCnt="0"/>
      <dgm:spPr/>
    </dgm:pt>
    <dgm:pt modelId="{231584EB-F59A-45BA-BD38-35D7D4FFA332}" type="pres">
      <dgm:prSet presAssocID="{879AA653-F2A9-421B-A006-E96667964F6C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D58384C-3BF7-4977-951A-4F23EB8FFF0E}" type="pres">
      <dgm:prSet presAssocID="{CBF6A5EA-F6C0-40FC-A637-164866F5611E}" presName="Name14" presStyleCnt="0"/>
      <dgm:spPr/>
    </dgm:pt>
    <dgm:pt modelId="{3EC00F2E-C928-4018-AD37-E900DD4B23B7}" type="pres">
      <dgm:prSet presAssocID="{CBF6A5EA-F6C0-40FC-A637-164866F5611E}" presName="level1Shape" presStyleLbl="node0" presStyleIdx="0" presStyleCnt="1" custScaleX="108294" custScaleY="42378" custLinFactNeighborX="-46989" custLinFactNeighborY="19210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27C4CC32-2329-48F2-9071-9E84426EA200}" type="pres">
      <dgm:prSet presAssocID="{CBF6A5EA-F6C0-40FC-A637-164866F5611E}" presName="hierChild2" presStyleCnt="0"/>
      <dgm:spPr/>
    </dgm:pt>
    <dgm:pt modelId="{732DAA33-ECEA-4D37-A402-0F21E3F0C2B3}" type="pres">
      <dgm:prSet presAssocID="{879AA653-F2A9-421B-A006-E96667964F6C}" presName="bgShapesFlow" presStyleCnt="0"/>
      <dgm:spPr/>
    </dgm:pt>
    <dgm:pt modelId="{666D490C-EAFF-46E6-ACFD-D905A9D31B82}" type="pres">
      <dgm:prSet presAssocID="{CBFC0B55-FA88-42C3-B2FA-C2EAA3B34CBC}" presName="rectComp" presStyleCnt="0"/>
      <dgm:spPr/>
    </dgm:pt>
    <dgm:pt modelId="{00C3609C-A4C7-4588-9846-59DEA87FD2FB}" type="pres">
      <dgm:prSet presAssocID="{CBFC0B55-FA88-42C3-B2FA-C2EAA3B34CBC}" presName="bgRect" presStyleLbl="bgShp" presStyleIdx="0" presStyleCnt="1" custScaleY="128718" custLinFactY="200000" custLinFactNeighborX="20010" custLinFactNeighborY="295122"/>
      <dgm:spPr/>
      <dgm:t>
        <a:bodyPr/>
        <a:lstStyle/>
        <a:p>
          <a:endParaRPr lang="pl-PL"/>
        </a:p>
      </dgm:t>
    </dgm:pt>
    <dgm:pt modelId="{8628AB62-853A-485C-B1C1-7446F44D1070}" type="pres">
      <dgm:prSet presAssocID="{CBFC0B55-FA88-42C3-B2FA-C2EAA3B34CBC}" presName="bgRectTx" presStyleLbl="bgShp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060C22DD-4B84-48D6-8052-7421243CA576}" type="presOf" srcId="{CBF6A5EA-F6C0-40FC-A637-164866F5611E}" destId="{3EC00F2E-C928-4018-AD37-E900DD4B23B7}" srcOrd="0" destOrd="0" presId="urn:microsoft.com/office/officeart/2005/8/layout/hierarchy6"/>
    <dgm:cxn modelId="{8E6E5C0E-3309-4F5A-BA6C-71B6655EE266}" srcId="{879AA653-F2A9-421B-A006-E96667964F6C}" destId="{CBF6A5EA-F6C0-40FC-A637-164866F5611E}" srcOrd="0" destOrd="0" parTransId="{AB17FC3D-414B-457E-8552-EE56A53352FB}" sibTransId="{C3D7408F-BF9A-433E-8763-83C24945552D}"/>
    <dgm:cxn modelId="{CDE9E0AD-3845-4A6D-AB02-4E114EA2344E}" type="presOf" srcId="{879AA653-F2A9-421B-A006-E96667964F6C}" destId="{8DCA4F4B-F656-462E-9CAD-7069C45FD642}" srcOrd="0" destOrd="0" presId="urn:microsoft.com/office/officeart/2005/8/layout/hierarchy6"/>
    <dgm:cxn modelId="{66747942-1237-4011-97BB-E787039FEE67}" type="presOf" srcId="{CBFC0B55-FA88-42C3-B2FA-C2EAA3B34CBC}" destId="{00C3609C-A4C7-4588-9846-59DEA87FD2FB}" srcOrd="0" destOrd="0" presId="urn:microsoft.com/office/officeart/2005/8/layout/hierarchy6"/>
    <dgm:cxn modelId="{130C0BD4-8C6A-4B23-A10C-67385F4093C6}" srcId="{879AA653-F2A9-421B-A006-E96667964F6C}" destId="{CBFC0B55-FA88-42C3-B2FA-C2EAA3B34CBC}" srcOrd="1" destOrd="0" parTransId="{DFBCDDA6-A0A3-46E7-829A-2D4ABC677A3F}" sibTransId="{4528BE7A-14BC-4B16-8C11-F67897E7DF16}"/>
    <dgm:cxn modelId="{1A122D7A-763B-48F6-9415-C5EA11539CEA}" type="presOf" srcId="{CBFC0B55-FA88-42C3-B2FA-C2EAA3B34CBC}" destId="{8628AB62-853A-485C-B1C1-7446F44D1070}" srcOrd="1" destOrd="0" presId="urn:microsoft.com/office/officeart/2005/8/layout/hierarchy6"/>
    <dgm:cxn modelId="{C6BC77F0-7201-484F-ACAC-71C7615C369C}" type="presParOf" srcId="{8DCA4F4B-F656-462E-9CAD-7069C45FD642}" destId="{96E3CA81-7C7F-451C-B1A3-33C940C65128}" srcOrd="0" destOrd="0" presId="urn:microsoft.com/office/officeart/2005/8/layout/hierarchy6"/>
    <dgm:cxn modelId="{ABBC40E1-DF89-4BE0-AE5F-B43928162F81}" type="presParOf" srcId="{96E3CA81-7C7F-451C-B1A3-33C940C65128}" destId="{76EB8E30-DB0F-40DC-9F6B-01E5E8622509}" srcOrd="0" destOrd="0" presId="urn:microsoft.com/office/officeart/2005/8/layout/hierarchy6"/>
    <dgm:cxn modelId="{0DECC986-5D28-4230-8476-50190F6255D2}" type="presParOf" srcId="{96E3CA81-7C7F-451C-B1A3-33C940C65128}" destId="{231584EB-F59A-45BA-BD38-35D7D4FFA332}" srcOrd="1" destOrd="0" presId="urn:microsoft.com/office/officeart/2005/8/layout/hierarchy6"/>
    <dgm:cxn modelId="{C579319F-63B5-43A4-8C3C-BD0BD0D05CEE}" type="presParOf" srcId="{231584EB-F59A-45BA-BD38-35D7D4FFA332}" destId="{8D58384C-3BF7-4977-951A-4F23EB8FFF0E}" srcOrd="0" destOrd="0" presId="urn:microsoft.com/office/officeart/2005/8/layout/hierarchy6"/>
    <dgm:cxn modelId="{B9003E24-B5D3-4391-B914-727FF7FC9728}" type="presParOf" srcId="{8D58384C-3BF7-4977-951A-4F23EB8FFF0E}" destId="{3EC00F2E-C928-4018-AD37-E900DD4B23B7}" srcOrd="0" destOrd="0" presId="urn:microsoft.com/office/officeart/2005/8/layout/hierarchy6"/>
    <dgm:cxn modelId="{93C7F07F-B2A8-478F-A4B0-A6CF67DC2FDF}" type="presParOf" srcId="{8D58384C-3BF7-4977-951A-4F23EB8FFF0E}" destId="{27C4CC32-2329-48F2-9071-9E84426EA200}" srcOrd="1" destOrd="0" presId="urn:microsoft.com/office/officeart/2005/8/layout/hierarchy6"/>
    <dgm:cxn modelId="{56CB4868-4486-487B-B435-5958726483A4}" type="presParOf" srcId="{8DCA4F4B-F656-462E-9CAD-7069C45FD642}" destId="{732DAA33-ECEA-4D37-A402-0F21E3F0C2B3}" srcOrd="1" destOrd="0" presId="urn:microsoft.com/office/officeart/2005/8/layout/hierarchy6"/>
    <dgm:cxn modelId="{216DB48A-CD5D-476C-BC15-E8169AA0B1A0}" type="presParOf" srcId="{732DAA33-ECEA-4D37-A402-0F21E3F0C2B3}" destId="{666D490C-EAFF-46E6-ACFD-D905A9D31B82}" srcOrd="0" destOrd="0" presId="urn:microsoft.com/office/officeart/2005/8/layout/hierarchy6"/>
    <dgm:cxn modelId="{ACF7C161-83F6-4215-883B-8096A1CA9611}" type="presParOf" srcId="{666D490C-EAFF-46E6-ACFD-D905A9D31B82}" destId="{00C3609C-A4C7-4588-9846-59DEA87FD2FB}" srcOrd="0" destOrd="0" presId="urn:microsoft.com/office/officeart/2005/8/layout/hierarchy6"/>
    <dgm:cxn modelId="{7A9A1224-59F3-41FC-ABC3-144A33D63A11}" type="presParOf" srcId="{666D490C-EAFF-46E6-ACFD-D905A9D31B82}" destId="{8628AB62-853A-485C-B1C1-7446F44D1070}" srcOrd="1" destOrd="0" presId="urn:microsoft.com/office/officeart/2005/8/layout/hierarchy6"/>
  </dgm:cxnLst>
  <dgm:bg>
    <a:noFill/>
  </dgm:bg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79AA653-F2A9-421B-A006-E96667964F6C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BF6A5EA-F6C0-40FC-A637-164866F5611E}">
      <dgm:prSet phldrT="[Teks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l-PL" sz="1800" b="1" dirty="0" smtClean="0"/>
            <a:t>Zdający</a:t>
          </a:r>
          <a:endParaRPr lang="pl-PL" sz="1800" b="1" dirty="0"/>
        </a:p>
      </dgm:t>
    </dgm:pt>
    <dgm:pt modelId="{C3D7408F-BF9A-433E-8763-83C24945552D}" type="sibTrans" cxnId="{8E6E5C0E-3309-4F5A-BA6C-71B6655EE266}">
      <dgm:prSet/>
      <dgm:spPr/>
      <dgm:t>
        <a:bodyPr/>
        <a:lstStyle/>
        <a:p>
          <a:endParaRPr lang="pl-PL"/>
        </a:p>
      </dgm:t>
    </dgm:pt>
    <dgm:pt modelId="{AB17FC3D-414B-457E-8552-EE56A53352FB}" type="parTrans" cxnId="{8E6E5C0E-3309-4F5A-BA6C-71B6655EE266}">
      <dgm:prSet/>
      <dgm:spPr/>
      <dgm:t>
        <a:bodyPr/>
        <a:lstStyle/>
        <a:p>
          <a:endParaRPr lang="pl-PL"/>
        </a:p>
      </dgm:t>
    </dgm:pt>
    <dgm:pt modelId="{CBFC0B55-FA88-42C3-B2FA-C2EAA3B34CBC}">
      <dgm:prSet phldrT="[Teks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tx2"/>
          </a:solidFill>
        </a:ln>
      </dgm:spPr>
      <dgm:t>
        <a:bodyPr/>
        <a:lstStyle/>
        <a:p>
          <a:pPr marL="0" indent="0" algn="just"/>
          <a:endParaRPr lang="pl-PL" sz="1600" dirty="0"/>
        </a:p>
      </dgm:t>
    </dgm:pt>
    <dgm:pt modelId="{4528BE7A-14BC-4B16-8C11-F67897E7DF16}" type="sibTrans" cxnId="{130C0BD4-8C6A-4B23-A10C-67385F4093C6}">
      <dgm:prSet/>
      <dgm:spPr/>
      <dgm:t>
        <a:bodyPr/>
        <a:lstStyle/>
        <a:p>
          <a:endParaRPr lang="pl-PL"/>
        </a:p>
      </dgm:t>
    </dgm:pt>
    <dgm:pt modelId="{DFBCDDA6-A0A3-46E7-829A-2D4ABC677A3F}" type="parTrans" cxnId="{130C0BD4-8C6A-4B23-A10C-67385F4093C6}">
      <dgm:prSet/>
      <dgm:spPr/>
      <dgm:t>
        <a:bodyPr/>
        <a:lstStyle/>
        <a:p>
          <a:endParaRPr lang="pl-PL"/>
        </a:p>
      </dgm:t>
    </dgm:pt>
    <dgm:pt modelId="{8DCA4F4B-F656-462E-9CAD-7069C45FD642}" type="pres">
      <dgm:prSet presAssocID="{879AA653-F2A9-421B-A006-E96667964F6C}" presName="mainComposite" presStyleCnt="0">
        <dgm:presLayoutVars>
          <dgm:chPref val="1"/>
          <dgm:dir val="rev"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96E3CA81-7C7F-451C-B1A3-33C940C65128}" type="pres">
      <dgm:prSet presAssocID="{879AA653-F2A9-421B-A006-E96667964F6C}" presName="hierFlow" presStyleCnt="0"/>
      <dgm:spPr/>
    </dgm:pt>
    <dgm:pt modelId="{76EB8E30-DB0F-40DC-9F6B-01E5E8622509}" type="pres">
      <dgm:prSet presAssocID="{879AA653-F2A9-421B-A006-E96667964F6C}" presName="firstBuf" presStyleCnt="0"/>
      <dgm:spPr/>
    </dgm:pt>
    <dgm:pt modelId="{231584EB-F59A-45BA-BD38-35D7D4FFA332}" type="pres">
      <dgm:prSet presAssocID="{879AA653-F2A9-421B-A006-E96667964F6C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D58384C-3BF7-4977-951A-4F23EB8FFF0E}" type="pres">
      <dgm:prSet presAssocID="{CBF6A5EA-F6C0-40FC-A637-164866F5611E}" presName="Name14" presStyleCnt="0"/>
      <dgm:spPr/>
    </dgm:pt>
    <dgm:pt modelId="{3EC00F2E-C928-4018-AD37-E900DD4B23B7}" type="pres">
      <dgm:prSet presAssocID="{CBF6A5EA-F6C0-40FC-A637-164866F5611E}" presName="level1Shape" presStyleLbl="node0" presStyleIdx="0" presStyleCnt="1" custScaleX="108294" custScaleY="42378" custLinFactNeighborX="-39743" custLinFactNeighborY="18894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27C4CC32-2329-48F2-9071-9E84426EA200}" type="pres">
      <dgm:prSet presAssocID="{CBF6A5EA-F6C0-40FC-A637-164866F5611E}" presName="hierChild2" presStyleCnt="0"/>
      <dgm:spPr/>
    </dgm:pt>
    <dgm:pt modelId="{732DAA33-ECEA-4D37-A402-0F21E3F0C2B3}" type="pres">
      <dgm:prSet presAssocID="{879AA653-F2A9-421B-A006-E96667964F6C}" presName="bgShapesFlow" presStyleCnt="0"/>
      <dgm:spPr/>
    </dgm:pt>
    <dgm:pt modelId="{666D490C-EAFF-46E6-ACFD-D905A9D31B82}" type="pres">
      <dgm:prSet presAssocID="{CBFC0B55-FA88-42C3-B2FA-C2EAA3B34CBC}" presName="rectComp" presStyleCnt="0"/>
      <dgm:spPr/>
    </dgm:pt>
    <dgm:pt modelId="{00C3609C-A4C7-4588-9846-59DEA87FD2FB}" type="pres">
      <dgm:prSet presAssocID="{CBFC0B55-FA88-42C3-B2FA-C2EAA3B34CBC}" presName="bgRect" presStyleLbl="bgShp" presStyleIdx="0" presStyleCnt="1" custScaleY="133174" custLinFactY="200000" custLinFactNeighborX="-5465" custLinFactNeighborY="224375"/>
      <dgm:spPr/>
      <dgm:t>
        <a:bodyPr/>
        <a:lstStyle/>
        <a:p>
          <a:endParaRPr lang="pl-PL"/>
        </a:p>
      </dgm:t>
    </dgm:pt>
    <dgm:pt modelId="{8628AB62-853A-485C-B1C1-7446F44D1070}" type="pres">
      <dgm:prSet presAssocID="{CBFC0B55-FA88-42C3-B2FA-C2EAA3B34CBC}" presName="bgRectTx" presStyleLbl="bgShp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130C0BD4-8C6A-4B23-A10C-67385F4093C6}" srcId="{879AA653-F2A9-421B-A006-E96667964F6C}" destId="{CBFC0B55-FA88-42C3-B2FA-C2EAA3B34CBC}" srcOrd="1" destOrd="0" parTransId="{DFBCDDA6-A0A3-46E7-829A-2D4ABC677A3F}" sibTransId="{4528BE7A-14BC-4B16-8C11-F67897E7DF16}"/>
    <dgm:cxn modelId="{C1946D10-CAD6-41FA-805B-45571FC38A85}" type="presOf" srcId="{CBFC0B55-FA88-42C3-B2FA-C2EAA3B34CBC}" destId="{8628AB62-853A-485C-B1C1-7446F44D1070}" srcOrd="1" destOrd="0" presId="urn:microsoft.com/office/officeart/2005/8/layout/hierarchy6"/>
    <dgm:cxn modelId="{0B5519A1-2E16-47AF-BF72-E9915D68A884}" type="presOf" srcId="{CBF6A5EA-F6C0-40FC-A637-164866F5611E}" destId="{3EC00F2E-C928-4018-AD37-E900DD4B23B7}" srcOrd="0" destOrd="0" presId="urn:microsoft.com/office/officeart/2005/8/layout/hierarchy6"/>
    <dgm:cxn modelId="{044D6F61-855B-41C7-8B80-2C230303701C}" type="presOf" srcId="{CBFC0B55-FA88-42C3-B2FA-C2EAA3B34CBC}" destId="{00C3609C-A4C7-4588-9846-59DEA87FD2FB}" srcOrd="0" destOrd="0" presId="urn:microsoft.com/office/officeart/2005/8/layout/hierarchy6"/>
    <dgm:cxn modelId="{06BC8FD6-9E37-48A3-8420-102E1E0C1E5A}" type="presOf" srcId="{879AA653-F2A9-421B-A006-E96667964F6C}" destId="{8DCA4F4B-F656-462E-9CAD-7069C45FD642}" srcOrd="0" destOrd="0" presId="urn:microsoft.com/office/officeart/2005/8/layout/hierarchy6"/>
    <dgm:cxn modelId="{8E6E5C0E-3309-4F5A-BA6C-71B6655EE266}" srcId="{879AA653-F2A9-421B-A006-E96667964F6C}" destId="{CBF6A5EA-F6C0-40FC-A637-164866F5611E}" srcOrd="0" destOrd="0" parTransId="{AB17FC3D-414B-457E-8552-EE56A53352FB}" sibTransId="{C3D7408F-BF9A-433E-8763-83C24945552D}"/>
    <dgm:cxn modelId="{76631302-3EE9-4D09-85EF-759B9EEE6BCD}" type="presParOf" srcId="{8DCA4F4B-F656-462E-9CAD-7069C45FD642}" destId="{96E3CA81-7C7F-451C-B1A3-33C940C65128}" srcOrd="0" destOrd="0" presId="urn:microsoft.com/office/officeart/2005/8/layout/hierarchy6"/>
    <dgm:cxn modelId="{C3151056-4C01-4184-A355-9704996F1744}" type="presParOf" srcId="{96E3CA81-7C7F-451C-B1A3-33C940C65128}" destId="{76EB8E30-DB0F-40DC-9F6B-01E5E8622509}" srcOrd="0" destOrd="0" presId="urn:microsoft.com/office/officeart/2005/8/layout/hierarchy6"/>
    <dgm:cxn modelId="{81FADF10-3EB0-4C27-857B-B5016E19C31C}" type="presParOf" srcId="{96E3CA81-7C7F-451C-B1A3-33C940C65128}" destId="{231584EB-F59A-45BA-BD38-35D7D4FFA332}" srcOrd="1" destOrd="0" presId="urn:microsoft.com/office/officeart/2005/8/layout/hierarchy6"/>
    <dgm:cxn modelId="{081ABA0F-770C-47DB-8EFD-F34F7CD4EADB}" type="presParOf" srcId="{231584EB-F59A-45BA-BD38-35D7D4FFA332}" destId="{8D58384C-3BF7-4977-951A-4F23EB8FFF0E}" srcOrd="0" destOrd="0" presId="urn:microsoft.com/office/officeart/2005/8/layout/hierarchy6"/>
    <dgm:cxn modelId="{8F360180-7992-4290-AAD0-6214B5DF5D05}" type="presParOf" srcId="{8D58384C-3BF7-4977-951A-4F23EB8FFF0E}" destId="{3EC00F2E-C928-4018-AD37-E900DD4B23B7}" srcOrd="0" destOrd="0" presId="urn:microsoft.com/office/officeart/2005/8/layout/hierarchy6"/>
    <dgm:cxn modelId="{A622FC0D-0713-4956-8D0D-730AB213AA83}" type="presParOf" srcId="{8D58384C-3BF7-4977-951A-4F23EB8FFF0E}" destId="{27C4CC32-2329-48F2-9071-9E84426EA200}" srcOrd="1" destOrd="0" presId="urn:microsoft.com/office/officeart/2005/8/layout/hierarchy6"/>
    <dgm:cxn modelId="{98864F97-86A8-4570-A2CF-13FD5D272817}" type="presParOf" srcId="{8DCA4F4B-F656-462E-9CAD-7069C45FD642}" destId="{732DAA33-ECEA-4D37-A402-0F21E3F0C2B3}" srcOrd="1" destOrd="0" presId="urn:microsoft.com/office/officeart/2005/8/layout/hierarchy6"/>
    <dgm:cxn modelId="{2CA6796F-5012-42D3-B322-5B432CBCF732}" type="presParOf" srcId="{732DAA33-ECEA-4D37-A402-0F21E3F0C2B3}" destId="{666D490C-EAFF-46E6-ACFD-D905A9D31B82}" srcOrd="0" destOrd="0" presId="urn:microsoft.com/office/officeart/2005/8/layout/hierarchy6"/>
    <dgm:cxn modelId="{45050F6A-FF76-429D-B6D7-88379371407F}" type="presParOf" srcId="{666D490C-EAFF-46E6-ACFD-D905A9D31B82}" destId="{00C3609C-A4C7-4588-9846-59DEA87FD2FB}" srcOrd="0" destOrd="0" presId="urn:microsoft.com/office/officeart/2005/8/layout/hierarchy6"/>
    <dgm:cxn modelId="{504E98DE-B150-4BD7-B5F9-69BA21C0DD22}" type="presParOf" srcId="{666D490C-EAFF-46E6-ACFD-D905A9D31B82}" destId="{8628AB62-853A-485C-B1C1-7446F44D1070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79AA653-F2A9-421B-A006-E96667964F6C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BF6A5EA-F6C0-40FC-A637-164866F5611E}">
      <dgm:prSet phldrT="[Teks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l-PL" sz="2000" b="1" dirty="0" smtClean="0"/>
            <a:t>Dyrektor OKE</a:t>
          </a:r>
          <a:endParaRPr lang="pl-PL" sz="2000" b="1" dirty="0"/>
        </a:p>
      </dgm:t>
    </dgm:pt>
    <dgm:pt modelId="{C3D7408F-BF9A-433E-8763-83C24945552D}" type="sibTrans" cxnId="{8E6E5C0E-3309-4F5A-BA6C-71B6655EE266}">
      <dgm:prSet/>
      <dgm:spPr/>
      <dgm:t>
        <a:bodyPr/>
        <a:lstStyle/>
        <a:p>
          <a:endParaRPr lang="pl-PL"/>
        </a:p>
      </dgm:t>
    </dgm:pt>
    <dgm:pt modelId="{AB17FC3D-414B-457E-8552-EE56A53352FB}" type="parTrans" cxnId="{8E6E5C0E-3309-4F5A-BA6C-71B6655EE266}">
      <dgm:prSet/>
      <dgm:spPr/>
      <dgm:t>
        <a:bodyPr/>
        <a:lstStyle/>
        <a:p>
          <a:endParaRPr lang="pl-PL"/>
        </a:p>
      </dgm:t>
    </dgm:pt>
    <dgm:pt modelId="{CBFC0B55-FA88-42C3-B2FA-C2EAA3B34CBC}">
      <dgm:prSet phldrT="[Teks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tx2"/>
          </a:solidFill>
        </a:ln>
      </dgm:spPr>
      <dgm:t>
        <a:bodyPr/>
        <a:lstStyle/>
        <a:p>
          <a:pPr marL="0" indent="0" algn="just"/>
          <a:endParaRPr lang="pl-PL" sz="1600" dirty="0"/>
        </a:p>
      </dgm:t>
    </dgm:pt>
    <dgm:pt modelId="{4528BE7A-14BC-4B16-8C11-F67897E7DF16}" type="sibTrans" cxnId="{130C0BD4-8C6A-4B23-A10C-67385F4093C6}">
      <dgm:prSet/>
      <dgm:spPr/>
      <dgm:t>
        <a:bodyPr/>
        <a:lstStyle/>
        <a:p>
          <a:endParaRPr lang="pl-PL"/>
        </a:p>
      </dgm:t>
    </dgm:pt>
    <dgm:pt modelId="{DFBCDDA6-A0A3-46E7-829A-2D4ABC677A3F}" type="parTrans" cxnId="{130C0BD4-8C6A-4B23-A10C-67385F4093C6}">
      <dgm:prSet/>
      <dgm:spPr/>
      <dgm:t>
        <a:bodyPr/>
        <a:lstStyle/>
        <a:p>
          <a:endParaRPr lang="pl-PL"/>
        </a:p>
      </dgm:t>
    </dgm:pt>
    <dgm:pt modelId="{8DCA4F4B-F656-462E-9CAD-7069C45FD642}" type="pres">
      <dgm:prSet presAssocID="{879AA653-F2A9-421B-A006-E96667964F6C}" presName="mainComposite" presStyleCnt="0">
        <dgm:presLayoutVars>
          <dgm:chPref val="1"/>
          <dgm:dir val="rev"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96E3CA81-7C7F-451C-B1A3-33C940C65128}" type="pres">
      <dgm:prSet presAssocID="{879AA653-F2A9-421B-A006-E96667964F6C}" presName="hierFlow" presStyleCnt="0"/>
      <dgm:spPr/>
    </dgm:pt>
    <dgm:pt modelId="{76EB8E30-DB0F-40DC-9F6B-01E5E8622509}" type="pres">
      <dgm:prSet presAssocID="{879AA653-F2A9-421B-A006-E96667964F6C}" presName="firstBuf" presStyleCnt="0"/>
      <dgm:spPr/>
    </dgm:pt>
    <dgm:pt modelId="{231584EB-F59A-45BA-BD38-35D7D4FFA332}" type="pres">
      <dgm:prSet presAssocID="{879AA653-F2A9-421B-A006-E96667964F6C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D58384C-3BF7-4977-951A-4F23EB8FFF0E}" type="pres">
      <dgm:prSet presAssocID="{CBF6A5EA-F6C0-40FC-A637-164866F5611E}" presName="Name14" presStyleCnt="0"/>
      <dgm:spPr/>
    </dgm:pt>
    <dgm:pt modelId="{3EC00F2E-C928-4018-AD37-E900DD4B23B7}" type="pres">
      <dgm:prSet presAssocID="{CBF6A5EA-F6C0-40FC-A637-164866F5611E}" presName="level1Shape" presStyleLbl="node0" presStyleIdx="0" presStyleCnt="1" custScaleX="108294" custScaleY="42378" custLinFactNeighborX="-53159" custLinFactNeighborY="1937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27C4CC32-2329-48F2-9071-9E84426EA200}" type="pres">
      <dgm:prSet presAssocID="{CBF6A5EA-F6C0-40FC-A637-164866F5611E}" presName="hierChild2" presStyleCnt="0"/>
      <dgm:spPr/>
    </dgm:pt>
    <dgm:pt modelId="{732DAA33-ECEA-4D37-A402-0F21E3F0C2B3}" type="pres">
      <dgm:prSet presAssocID="{879AA653-F2A9-421B-A006-E96667964F6C}" presName="bgShapesFlow" presStyleCnt="0"/>
      <dgm:spPr/>
    </dgm:pt>
    <dgm:pt modelId="{666D490C-EAFF-46E6-ACFD-D905A9D31B82}" type="pres">
      <dgm:prSet presAssocID="{CBFC0B55-FA88-42C3-B2FA-C2EAA3B34CBC}" presName="rectComp" presStyleCnt="0"/>
      <dgm:spPr/>
    </dgm:pt>
    <dgm:pt modelId="{00C3609C-A4C7-4588-9846-59DEA87FD2FB}" type="pres">
      <dgm:prSet presAssocID="{CBFC0B55-FA88-42C3-B2FA-C2EAA3B34CBC}" presName="bgRect" presStyleLbl="bgShp" presStyleIdx="0" presStyleCnt="1" custScaleX="100000" custScaleY="145798" custLinFactY="200000" custLinFactNeighborX="20010" custLinFactNeighborY="295122"/>
      <dgm:spPr/>
      <dgm:t>
        <a:bodyPr/>
        <a:lstStyle/>
        <a:p>
          <a:endParaRPr lang="pl-PL"/>
        </a:p>
      </dgm:t>
    </dgm:pt>
    <dgm:pt modelId="{8628AB62-853A-485C-B1C1-7446F44D1070}" type="pres">
      <dgm:prSet presAssocID="{CBFC0B55-FA88-42C3-B2FA-C2EAA3B34CBC}" presName="bgRectTx" presStyleLbl="bgShp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328BC27B-3566-49A7-A626-150A4B56947C}" type="presOf" srcId="{CBFC0B55-FA88-42C3-B2FA-C2EAA3B34CBC}" destId="{00C3609C-A4C7-4588-9846-59DEA87FD2FB}" srcOrd="0" destOrd="0" presId="urn:microsoft.com/office/officeart/2005/8/layout/hierarchy6"/>
    <dgm:cxn modelId="{8E6E5C0E-3309-4F5A-BA6C-71B6655EE266}" srcId="{879AA653-F2A9-421B-A006-E96667964F6C}" destId="{CBF6A5EA-F6C0-40FC-A637-164866F5611E}" srcOrd="0" destOrd="0" parTransId="{AB17FC3D-414B-457E-8552-EE56A53352FB}" sibTransId="{C3D7408F-BF9A-433E-8763-83C24945552D}"/>
    <dgm:cxn modelId="{ACFA7A61-BD50-4056-8F00-84EA97911FD9}" type="presOf" srcId="{CBFC0B55-FA88-42C3-B2FA-C2EAA3B34CBC}" destId="{8628AB62-853A-485C-B1C1-7446F44D1070}" srcOrd="1" destOrd="0" presId="urn:microsoft.com/office/officeart/2005/8/layout/hierarchy6"/>
    <dgm:cxn modelId="{55373FA2-8B91-495D-95A8-804CCA41942B}" type="presOf" srcId="{CBF6A5EA-F6C0-40FC-A637-164866F5611E}" destId="{3EC00F2E-C928-4018-AD37-E900DD4B23B7}" srcOrd="0" destOrd="0" presId="urn:microsoft.com/office/officeart/2005/8/layout/hierarchy6"/>
    <dgm:cxn modelId="{130C0BD4-8C6A-4B23-A10C-67385F4093C6}" srcId="{879AA653-F2A9-421B-A006-E96667964F6C}" destId="{CBFC0B55-FA88-42C3-B2FA-C2EAA3B34CBC}" srcOrd="1" destOrd="0" parTransId="{DFBCDDA6-A0A3-46E7-829A-2D4ABC677A3F}" sibTransId="{4528BE7A-14BC-4B16-8C11-F67897E7DF16}"/>
    <dgm:cxn modelId="{33F80552-BFDB-41E8-B735-F42F29828ED2}" type="presOf" srcId="{879AA653-F2A9-421B-A006-E96667964F6C}" destId="{8DCA4F4B-F656-462E-9CAD-7069C45FD642}" srcOrd="0" destOrd="0" presId="urn:microsoft.com/office/officeart/2005/8/layout/hierarchy6"/>
    <dgm:cxn modelId="{E1B8E932-411D-4BF7-9D5D-D32C79C22DAF}" type="presParOf" srcId="{8DCA4F4B-F656-462E-9CAD-7069C45FD642}" destId="{96E3CA81-7C7F-451C-B1A3-33C940C65128}" srcOrd="0" destOrd="0" presId="urn:microsoft.com/office/officeart/2005/8/layout/hierarchy6"/>
    <dgm:cxn modelId="{E70351D9-E16B-4507-B9C2-17B8DC4DDAE0}" type="presParOf" srcId="{96E3CA81-7C7F-451C-B1A3-33C940C65128}" destId="{76EB8E30-DB0F-40DC-9F6B-01E5E8622509}" srcOrd="0" destOrd="0" presId="urn:microsoft.com/office/officeart/2005/8/layout/hierarchy6"/>
    <dgm:cxn modelId="{23CE48DA-CD59-4399-8BA4-9A581BC33EAC}" type="presParOf" srcId="{96E3CA81-7C7F-451C-B1A3-33C940C65128}" destId="{231584EB-F59A-45BA-BD38-35D7D4FFA332}" srcOrd="1" destOrd="0" presId="urn:microsoft.com/office/officeart/2005/8/layout/hierarchy6"/>
    <dgm:cxn modelId="{67DA108A-4C3C-43CD-82D2-B529A15511A0}" type="presParOf" srcId="{231584EB-F59A-45BA-BD38-35D7D4FFA332}" destId="{8D58384C-3BF7-4977-951A-4F23EB8FFF0E}" srcOrd="0" destOrd="0" presId="urn:microsoft.com/office/officeart/2005/8/layout/hierarchy6"/>
    <dgm:cxn modelId="{4BB3A615-39A3-44C4-A7A8-C7680B2AA57C}" type="presParOf" srcId="{8D58384C-3BF7-4977-951A-4F23EB8FFF0E}" destId="{3EC00F2E-C928-4018-AD37-E900DD4B23B7}" srcOrd="0" destOrd="0" presId="urn:microsoft.com/office/officeart/2005/8/layout/hierarchy6"/>
    <dgm:cxn modelId="{E2D0FC2D-54CA-4DAA-A782-4EE0A1D22796}" type="presParOf" srcId="{8D58384C-3BF7-4977-951A-4F23EB8FFF0E}" destId="{27C4CC32-2329-48F2-9071-9E84426EA200}" srcOrd="1" destOrd="0" presId="urn:microsoft.com/office/officeart/2005/8/layout/hierarchy6"/>
    <dgm:cxn modelId="{48F87A8A-8056-42D9-A2B2-4A085C84B27E}" type="presParOf" srcId="{8DCA4F4B-F656-462E-9CAD-7069C45FD642}" destId="{732DAA33-ECEA-4D37-A402-0F21E3F0C2B3}" srcOrd="1" destOrd="0" presId="urn:microsoft.com/office/officeart/2005/8/layout/hierarchy6"/>
    <dgm:cxn modelId="{773C77EE-9AAA-46E0-AD0F-0D5A5A95D955}" type="presParOf" srcId="{732DAA33-ECEA-4D37-A402-0F21E3F0C2B3}" destId="{666D490C-EAFF-46E6-ACFD-D905A9D31B82}" srcOrd="0" destOrd="0" presId="urn:microsoft.com/office/officeart/2005/8/layout/hierarchy6"/>
    <dgm:cxn modelId="{69C90BCA-916C-45EE-8AB6-4394699A85C0}" type="presParOf" srcId="{666D490C-EAFF-46E6-ACFD-D905A9D31B82}" destId="{00C3609C-A4C7-4588-9846-59DEA87FD2FB}" srcOrd="0" destOrd="0" presId="urn:microsoft.com/office/officeart/2005/8/layout/hierarchy6"/>
    <dgm:cxn modelId="{72116B2F-5DA0-4630-A9C3-9199595DFF5C}" type="presParOf" srcId="{666D490C-EAFF-46E6-ACFD-D905A9D31B82}" destId="{8628AB62-853A-485C-B1C1-7446F44D1070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79AA653-F2A9-421B-A006-E96667964F6C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BF6A5EA-F6C0-40FC-A637-164866F5611E}">
      <dgm:prSet phldrT="[Teks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l-PL" sz="2000" b="1" dirty="0" smtClean="0"/>
            <a:t>Dyrektor OKE</a:t>
          </a:r>
          <a:endParaRPr lang="pl-PL" sz="2000" b="1" dirty="0"/>
        </a:p>
      </dgm:t>
    </dgm:pt>
    <dgm:pt modelId="{C3D7408F-BF9A-433E-8763-83C24945552D}" type="sibTrans" cxnId="{8E6E5C0E-3309-4F5A-BA6C-71B6655EE266}">
      <dgm:prSet/>
      <dgm:spPr/>
      <dgm:t>
        <a:bodyPr/>
        <a:lstStyle/>
        <a:p>
          <a:endParaRPr lang="pl-PL"/>
        </a:p>
      </dgm:t>
    </dgm:pt>
    <dgm:pt modelId="{AB17FC3D-414B-457E-8552-EE56A53352FB}" type="parTrans" cxnId="{8E6E5C0E-3309-4F5A-BA6C-71B6655EE266}">
      <dgm:prSet/>
      <dgm:spPr/>
      <dgm:t>
        <a:bodyPr/>
        <a:lstStyle/>
        <a:p>
          <a:endParaRPr lang="pl-PL"/>
        </a:p>
      </dgm:t>
    </dgm:pt>
    <dgm:pt modelId="{CBFC0B55-FA88-42C3-B2FA-C2EAA3B34CBC}">
      <dgm:prSet phldrT="[Teks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tx2"/>
          </a:solidFill>
        </a:ln>
      </dgm:spPr>
      <dgm:t>
        <a:bodyPr/>
        <a:lstStyle/>
        <a:p>
          <a:pPr marL="0" indent="0" algn="just"/>
          <a:endParaRPr lang="pl-PL" sz="1600" dirty="0"/>
        </a:p>
      </dgm:t>
    </dgm:pt>
    <dgm:pt modelId="{4528BE7A-14BC-4B16-8C11-F67897E7DF16}" type="sibTrans" cxnId="{130C0BD4-8C6A-4B23-A10C-67385F4093C6}">
      <dgm:prSet/>
      <dgm:spPr/>
      <dgm:t>
        <a:bodyPr/>
        <a:lstStyle/>
        <a:p>
          <a:endParaRPr lang="pl-PL"/>
        </a:p>
      </dgm:t>
    </dgm:pt>
    <dgm:pt modelId="{DFBCDDA6-A0A3-46E7-829A-2D4ABC677A3F}" type="parTrans" cxnId="{130C0BD4-8C6A-4B23-A10C-67385F4093C6}">
      <dgm:prSet/>
      <dgm:spPr/>
      <dgm:t>
        <a:bodyPr/>
        <a:lstStyle/>
        <a:p>
          <a:endParaRPr lang="pl-PL"/>
        </a:p>
      </dgm:t>
    </dgm:pt>
    <dgm:pt modelId="{8DCA4F4B-F656-462E-9CAD-7069C45FD642}" type="pres">
      <dgm:prSet presAssocID="{879AA653-F2A9-421B-A006-E96667964F6C}" presName="mainComposite" presStyleCnt="0">
        <dgm:presLayoutVars>
          <dgm:chPref val="1"/>
          <dgm:dir val="rev"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96E3CA81-7C7F-451C-B1A3-33C940C65128}" type="pres">
      <dgm:prSet presAssocID="{879AA653-F2A9-421B-A006-E96667964F6C}" presName="hierFlow" presStyleCnt="0"/>
      <dgm:spPr/>
    </dgm:pt>
    <dgm:pt modelId="{76EB8E30-DB0F-40DC-9F6B-01E5E8622509}" type="pres">
      <dgm:prSet presAssocID="{879AA653-F2A9-421B-A006-E96667964F6C}" presName="firstBuf" presStyleCnt="0"/>
      <dgm:spPr/>
    </dgm:pt>
    <dgm:pt modelId="{231584EB-F59A-45BA-BD38-35D7D4FFA332}" type="pres">
      <dgm:prSet presAssocID="{879AA653-F2A9-421B-A006-E96667964F6C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D58384C-3BF7-4977-951A-4F23EB8FFF0E}" type="pres">
      <dgm:prSet presAssocID="{CBF6A5EA-F6C0-40FC-A637-164866F5611E}" presName="Name14" presStyleCnt="0"/>
      <dgm:spPr/>
    </dgm:pt>
    <dgm:pt modelId="{3EC00F2E-C928-4018-AD37-E900DD4B23B7}" type="pres">
      <dgm:prSet presAssocID="{CBF6A5EA-F6C0-40FC-A637-164866F5611E}" presName="level1Shape" presStyleLbl="node0" presStyleIdx="0" presStyleCnt="1" custScaleX="108294" custScaleY="42378" custLinFactNeighborX="-62072" custLinFactNeighborY="1937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27C4CC32-2329-48F2-9071-9E84426EA200}" type="pres">
      <dgm:prSet presAssocID="{CBF6A5EA-F6C0-40FC-A637-164866F5611E}" presName="hierChild2" presStyleCnt="0"/>
      <dgm:spPr/>
    </dgm:pt>
    <dgm:pt modelId="{732DAA33-ECEA-4D37-A402-0F21E3F0C2B3}" type="pres">
      <dgm:prSet presAssocID="{879AA653-F2A9-421B-A006-E96667964F6C}" presName="bgShapesFlow" presStyleCnt="0"/>
      <dgm:spPr/>
    </dgm:pt>
    <dgm:pt modelId="{666D490C-EAFF-46E6-ACFD-D905A9D31B82}" type="pres">
      <dgm:prSet presAssocID="{CBFC0B55-FA88-42C3-B2FA-C2EAA3B34CBC}" presName="rectComp" presStyleCnt="0"/>
      <dgm:spPr/>
    </dgm:pt>
    <dgm:pt modelId="{00C3609C-A4C7-4588-9846-59DEA87FD2FB}" type="pres">
      <dgm:prSet presAssocID="{CBFC0B55-FA88-42C3-B2FA-C2EAA3B34CBC}" presName="bgRect" presStyleLbl="bgShp" presStyleIdx="0" presStyleCnt="1" custScaleX="100000" custScaleY="145798" custLinFactY="200000" custLinFactNeighborX="20010" custLinFactNeighborY="295122"/>
      <dgm:spPr/>
      <dgm:t>
        <a:bodyPr/>
        <a:lstStyle/>
        <a:p>
          <a:endParaRPr lang="pl-PL"/>
        </a:p>
      </dgm:t>
    </dgm:pt>
    <dgm:pt modelId="{8628AB62-853A-485C-B1C1-7446F44D1070}" type="pres">
      <dgm:prSet presAssocID="{CBFC0B55-FA88-42C3-B2FA-C2EAA3B34CBC}" presName="bgRectTx" presStyleLbl="bgShp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8E6E5C0E-3309-4F5A-BA6C-71B6655EE266}" srcId="{879AA653-F2A9-421B-A006-E96667964F6C}" destId="{CBF6A5EA-F6C0-40FC-A637-164866F5611E}" srcOrd="0" destOrd="0" parTransId="{AB17FC3D-414B-457E-8552-EE56A53352FB}" sibTransId="{C3D7408F-BF9A-433E-8763-83C24945552D}"/>
    <dgm:cxn modelId="{6A239D5D-2147-421A-AB33-7C14826E8A8A}" type="presOf" srcId="{CBFC0B55-FA88-42C3-B2FA-C2EAA3B34CBC}" destId="{00C3609C-A4C7-4588-9846-59DEA87FD2FB}" srcOrd="0" destOrd="0" presId="urn:microsoft.com/office/officeart/2005/8/layout/hierarchy6"/>
    <dgm:cxn modelId="{E5D6DB8E-A11C-488B-A66F-ED519AF60294}" type="presOf" srcId="{CBFC0B55-FA88-42C3-B2FA-C2EAA3B34CBC}" destId="{8628AB62-853A-485C-B1C1-7446F44D1070}" srcOrd="1" destOrd="0" presId="urn:microsoft.com/office/officeart/2005/8/layout/hierarchy6"/>
    <dgm:cxn modelId="{307F6408-21B1-49A4-951C-CD52368BA5FB}" type="presOf" srcId="{CBF6A5EA-F6C0-40FC-A637-164866F5611E}" destId="{3EC00F2E-C928-4018-AD37-E900DD4B23B7}" srcOrd="0" destOrd="0" presId="urn:microsoft.com/office/officeart/2005/8/layout/hierarchy6"/>
    <dgm:cxn modelId="{AE979F94-B580-4BB4-B56A-66DF53ED4CEE}" type="presOf" srcId="{879AA653-F2A9-421B-A006-E96667964F6C}" destId="{8DCA4F4B-F656-462E-9CAD-7069C45FD642}" srcOrd="0" destOrd="0" presId="urn:microsoft.com/office/officeart/2005/8/layout/hierarchy6"/>
    <dgm:cxn modelId="{130C0BD4-8C6A-4B23-A10C-67385F4093C6}" srcId="{879AA653-F2A9-421B-A006-E96667964F6C}" destId="{CBFC0B55-FA88-42C3-B2FA-C2EAA3B34CBC}" srcOrd="1" destOrd="0" parTransId="{DFBCDDA6-A0A3-46E7-829A-2D4ABC677A3F}" sibTransId="{4528BE7A-14BC-4B16-8C11-F67897E7DF16}"/>
    <dgm:cxn modelId="{0CEF4AB1-A474-4203-A350-D07CDE502076}" type="presParOf" srcId="{8DCA4F4B-F656-462E-9CAD-7069C45FD642}" destId="{96E3CA81-7C7F-451C-B1A3-33C940C65128}" srcOrd="0" destOrd="0" presId="urn:microsoft.com/office/officeart/2005/8/layout/hierarchy6"/>
    <dgm:cxn modelId="{85518556-3B1D-40B9-981B-01AAD289689C}" type="presParOf" srcId="{96E3CA81-7C7F-451C-B1A3-33C940C65128}" destId="{76EB8E30-DB0F-40DC-9F6B-01E5E8622509}" srcOrd="0" destOrd="0" presId="urn:microsoft.com/office/officeart/2005/8/layout/hierarchy6"/>
    <dgm:cxn modelId="{3AFDCAFF-2FBE-42AE-B6A0-A166E34E6EC5}" type="presParOf" srcId="{96E3CA81-7C7F-451C-B1A3-33C940C65128}" destId="{231584EB-F59A-45BA-BD38-35D7D4FFA332}" srcOrd="1" destOrd="0" presId="urn:microsoft.com/office/officeart/2005/8/layout/hierarchy6"/>
    <dgm:cxn modelId="{0F869ACF-E40E-46D0-A2E4-EFBF4E9CBA62}" type="presParOf" srcId="{231584EB-F59A-45BA-BD38-35D7D4FFA332}" destId="{8D58384C-3BF7-4977-951A-4F23EB8FFF0E}" srcOrd="0" destOrd="0" presId="urn:microsoft.com/office/officeart/2005/8/layout/hierarchy6"/>
    <dgm:cxn modelId="{D43E963B-8999-48AD-B0A6-7111FEDE6F8F}" type="presParOf" srcId="{8D58384C-3BF7-4977-951A-4F23EB8FFF0E}" destId="{3EC00F2E-C928-4018-AD37-E900DD4B23B7}" srcOrd="0" destOrd="0" presId="urn:microsoft.com/office/officeart/2005/8/layout/hierarchy6"/>
    <dgm:cxn modelId="{91396F56-F99C-42FD-88AD-C1E0C415F7F1}" type="presParOf" srcId="{8D58384C-3BF7-4977-951A-4F23EB8FFF0E}" destId="{27C4CC32-2329-48F2-9071-9E84426EA200}" srcOrd="1" destOrd="0" presId="urn:microsoft.com/office/officeart/2005/8/layout/hierarchy6"/>
    <dgm:cxn modelId="{14DA2AFC-FD61-49F6-A047-9A494151FBA7}" type="presParOf" srcId="{8DCA4F4B-F656-462E-9CAD-7069C45FD642}" destId="{732DAA33-ECEA-4D37-A402-0F21E3F0C2B3}" srcOrd="1" destOrd="0" presId="urn:microsoft.com/office/officeart/2005/8/layout/hierarchy6"/>
    <dgm:cxn modelId="{EEB0ABEA-E044-465D-9135-F4A34E12051B}" type="presParOf" srcId="{732DAA33-ECEA-4D37-A402-0F21E3F0C2B3}" destId="{666D490C-EAFF-46E6-ACFD-D905A9D31B82}" srcOrd="0" destOrd="0" presId="urn:microsoft.com/office/officeart/2005/8/layout/hierarchy6"/>
    <dgm:cxn modelId="{8CC0AB2A-13B2-4554-9423-038B76F9D5C4}" type="presParOf" srcId="{666D490C-EAFF-46E6-ACFD-D905A9D31B82}" destId="{00C3609C-A4C7-4588-9846-59DEA87FD2FB}" srcOrd="0" destOrd="0" presId="urn:microsoft.com/office/officeart/2005/8/layout/hierarchy6"/>
    <dgm:cxn modelId="{0761D939-61CD-403A-8FC4-F2CC9042C92A}" type="presParOf" srcId="{666D490C-EAFF-46E6-ACFD-D905A9D31B82}" destId="{8628AB62-853A-485C-B1C1-7446F44D1070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79AA653-F2A9-421B-A006-E96667964F6C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BF6A5EA-F6C0-40FC-A637-164866F5611E}">
      <dgm:prSet phldrT="[Teks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l-PL" sz="1800" b="1" dirty="0" smtClean="0"/>
            <a:t>Zdający</a:t>
          </a:r>
          <a:endParaRPr lang="pl-PL" sz="1800" b="1" dirty="0"/>
        </a:p>
      </dgm:t>
    </dgm:pt>
    <dgm:pt modelId="{C3D7408F-BF9A-433E-8763-83C24945552D}" type="sibTrans" cxnId="{8E6E5C0E-3309-4F5A-BA6C-71B6655EE266}">
      <dgm:prSet/>
      <dgm:spPr/>
      <dgm:t>
        <a:bodyPr/>
        <a:lstStyle/>
        <a:p>
          <a:endParaRPr lang="pl-PL"/>
        </a:p>
      </dgm:t>
    </dgm:pt>
    <dgm:pt modelId="{AB17FC3D-414B-457E-8552-EE56A53352FB}" type="parTrans" cxnId="{8E6E5C0E-3309-4F5A-BA6C-71B6655EE266}">
      <dgm:prSet/>
      <dgm:spPr/>
      <dgm:t>
        <a:bodyPr/>
        <a:lstStyle/>
        <a:p>
          <a:endParaRPr lang="pl-PL"/>
        </a:p>
      </dgm:t>
    </dgm:pt>
    <dgm:pt modelId="{CBFC0B55-FA88-42C3-B2FA-C2EAA3B34CBC}">
      <dgm:prSet phldrT="[Teks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tx2"/>
          </a:solidFill>
        </a:ln>
      </dgm:spPr>
      <dgm:t>
        <a:bodyPr/>
        <a:lstStyle/>
        <a:p>
          <a:pPr marL="0" indent="0" algn="just"/>
          <a:endParaRPr lang="pl-PL" sz="1600" dirty="0"/>
        </a:p>
      </dgm:t>
    </dgm:pt>
    <dgm:pt modelId="{4528BE7A-14BC-4B16-8C11-F67897E7DF16}" type="sibTrans" cxnId="{130C0BD4-8C6A-4B23-A10C-67385F4093C6}">
      <dgm:prSet/>
      <dgm:spPr/>
      <dgm:t>
        <a:bodyPr/>
        <a:lstStyle/>
        <a:p>
          <a:endParaRPr lang="pl-PL"/>
        </a:p>
      </dgm:t>
    </dgm:pt>
    <dgm:pt modelId="{DFBCDDA6-A0A3-46E7-829A-2D4ABC677A3F}" type="parTrans" cxnId="{130C0BD4-8C6A-4B23-A10C-67385F4093C6}">
      <dgm:prSet/>
      <dgm:spPr/>
      <dgm:t>
        <a:bodyPr/>
        <a:lstStyle/>
        <a:p>
          <a:endParaRPr lang="pl-PL"/>
        </a:p>
      </dgm:t>
    </dgm:pt>
    <dgm:pt modelId="{8DCA4F4B-F656-462E-9CAD-7069C45FD642}" type="pres">
      <dgm:prSet presAssocID="{879AA653-F2A9-421B-A006-E96667964F6C}" presName="mainComposite" presStyleCnt="0">
        <dgm:presLayoutVars>
          <dgm:chPref val="1"/>
          <dgm:dir val="rev"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96E3CA81-7C7F-451C-B1A3-33C940C65128}" type="pres">
      <dgm:prSet presAssocID="{879AA653-F2A9-421B-A006-E96667964F6C}" presName="hierFlow" presStyleCnt="0"/>
      <dgm:spPr/>
    </dgm:pt>
    <dgm:pt modelId="{76EB8E30-DB0F-40DC-9F6B-01E5E8622509}" type="pres">
      <dgm:prSet presAssocID="{879AA653-F2A9-421B-A006-E96667964F6C}" presName="firstBuf" presStyleCnt="0"/>
      <dgm:spPr/>
    </dgm:pt>
    <dgm:pt modelId="{231584EB-F59A-45BA-BD38-35D7D4FFA332}" type="pres">
      <dgm:prSet presAssocID="{879AA653-F2A9-421B-A006-E96667964F6C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D58384C-3BF7-4977-951A-4F23EB8FFF0E}" type="pres">
      <dgm:prSet presAssocID="{CBF6A5EA-F6C0-40FC-A637-164866F5611E}" presName="Name14" presStyleCnt="0"/>
      <dgm:spPr/>
    </dgm:pt>
    <dgm:pt modelId="{3EC00F2E-C928-4018-AD37-E900DD4B23B7}" type="pres">
      <dgm:prSet presAssocID="{CBF6A5EA-F6C0-40FC-A637-164866F5611E}" presName="level1Shape" presStyleLbl="node0" presStyleIdx="0" presStyleCnt="1" custScaleX="108294" custScaleY="42378" custLinFactX="-691" custLinFactNeighborX="-100000" custLinFactNeighborY="18170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27C4CC32-2329-48F2-9071-9E84426EA200}" type="pres">
      <dgm:prSet presAssocID="{CBF6A5EA-F6C0-40FC-A637-164866F5611E}" presName="hierChild2" presStyleCnt="0"/>
      <dgm:spPr/>
    </dgm:pt>
    <dgm:pt modelId="{732DAA33-ECEA-4D37-A402-0F21E3F0C2B3}" type="pres">
      <dgm:prSet presAssocID="{879AA653-F2A9-421B-A006-E96667964F6C}" presName="bgShapesFlow" presStyleCnt="0"/>
      <dgm:spPr/>
    </dgm:pt>
    <dgm:pt modelId="{666D490C-EAFF-46E6-ACFD-D905A9D31B82}" type="pres">
      <dgm:prSet presAssocID="{CBFC0B55-FA88-42C3-B2FA-C2EAA3B34CBC}" presName="rectComp" presStyleCnt="0"/>
      <dgm:spPr/>
    </dgm:pt>
    <dgm:pt modelId="{00C3609C-A4C7-4588-9846-59DEA87FD2FB}" type="pres">
      <dgm:prSet presAssocID="{CBFC0B55-FA88-42C3-B2FA-C2EAA3B34CBC}" presName="bgRect" presStyleLbl="bgShp" presStyleIdx="0" presStyleCnt="1" custScaleY="128718" custLinFactY="200000" custLinFactNeighborX="20010" custLinFactNeighborY="295122"/>
      <dgm:spPr/>
      <dgm:t>
        <a:bodyPr/>
        <a:lstStyle/>
        <a:p>
          <a:endParaRPr lang="pl-PL"/>
        </a:p>
      </dgm:t>
    </dgm:pt>
    <dgm:pt modelId="{8628AB62-853A-485C-B1C1-7446F44D1070}" type="pres">
      <dgm:prSet presAssocID="{CBFC0B55-FA88-42C3-B2FA-C2EAA3B34CBC}" presName="bgRectTx" presStyleLbl="bgShp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AB72AEB0-3838-4E1C-850C-7351D1E15871}" type="presOf" srcId="{CBF6A5EA-F6C0-40FC-A637-164866F5611E}" destId="{3EC00F2E-C928-4018-AD37-E900DD4B23B7}" srcOrd="0" destOrd="0" presId="urn:microsoft.com/office/officeart/2005/8/layout/hierarchy6"/>
    <dgm:cxn modelId="{27FFE5B1-7998-4C95-B82E-4D461EEC609A}" type="presOf" srcId="{CBFC0B55-FA88-42C3-B2FA-C2EAA3B34CBC}" destId="{8628AB62-853A-485C-B1C1-7446F44D1070}" srcOrd="1" destOrd="0" presId="urn:microsoft.com/office/officeart/2005/8/layout/hierarchy6"/>
    <dgm:cxn modelId="{8E6E5C0E-3309-4F5A-BA6C-71B6655EE266}" srcId="{879AA653-F2A9-421B-A006-E96667964F6C}" destId="{CBF6A5EA-F6C0-40FC-A637-164866F5611E}" srcOrd="0" destOrd="0" parTransId="{AB17FC3D-414B-457E-8552-EE56A53352FB}" sibTransId="{C3D7408F-BF9A-433E-8763-83C24945552D}"/>
    <dgm:cxn modelId="{130C0BD4-8C6A-4B23-A10C-67385F4093C6}" srcId="{879AA653-F2A9-421B-A006-E96667964F6C}" destId="{CBFC0B55-FA88-42C3-B2FA-C2EAA3B34CBC}" srcOrd="1" destOrd="0" parTransId="{DFBCDDA6-A0A3-46E7-829A-2D4ABC677A3F}" sibTransId="{4528BE7A-14BC-4B16-8C11-F67897E7DF16}"/>
    <dgm:cxn modelId="{1EDA7DC7-27E7-4CE1-8637-BF49C88EC3FE}" type="presOf" srcId="{879AA653-F2A9-421B-A006-E96667964F6C}" destId="{8DCA4F4B-F656-462E-9CAD-7069C45FD642}" srcOrd="0" destOrd="0" presId="urn:microsoft.com/office/officeart/2005/8/layout/hierarchy6"/>
    <dgm:cxn modelId="{CCFB5D72-770B-4E8D-AAE0-7B44E66B7D5F}" type="presOf" srcId="{CBFC0B55-FA88-42C3-B2FA-C2EAA3B34CBC}" destId="{00C3609C-A4C7-4588-9846-59DEA87FD2FB}" srcOrd="0" destOrd="0" presId="urn:microsoft.com/office/officeart/2005/8/layout/hierarchy6"/>
    <dgm:cxn modelId="{B25A4FC4-E084-4889-8917-C52573DB1F8B}" type="presParOf" srcId="{8DCA4F4B-F656-462E-9CAD-7069C45FD642}" destId="{96E3CA81-7C7F-451C-B1A3-33C940C65128}" srcOrd="0" destOrd="0" presId="urn:microsoft.com/office/officeart/2005/8/layout/hierarchy6"/>
    <dgm:cxn modelId="{8556201A-59FB-4F7F-A319-0D08E6524B57}" type="presParOf" srcId="{96E3CA81-7C7F-451C-B1A3-33C940C65128}" destId="{76EB8E30-DB0F-40DC-9F6B-01E5E8622509}" srcOrd="0" destOrd="0" presId="urn:microsoft.com/office/officeart/2005/8/layout/hierarchy6"/>
    <dgm:cxn modelId="{D092B3C5-5D09-4F22-9212-55B6AF6BA8C7}" type="presParOf" srcId="{96E3CA81-7C7F-451C-B1A3-33C940C65128}" destId="{231584EB-F59A-45BA-BD38-35D7D4FFA332}" srcOrd="1" destOrd="0" presId="urn:microsoft.com/office/officeart/2005/8/layout/hierarchy6"/>
    <dgm:cxn modelId="{8BFDD78F-3E63-44DF-AA79-A31C86A30934}" type="presParOf" srcId="{231584EB-F59A-45BA-BD38-35D7D4FFA332}" destId="{8D58384C-3BF7-4977-951A-4F23EB8FFF0E}" srcOrd="0" destOrd="0" presId="urn:microsoft.com/office/officeart/2005/8/layout/hierarchy6"/>
    <dgm:cxn modelId="{DAC377C6-2F5D-4F11-854A-9A80F3EF6DC6}" type="presParOf" srcId="{8D58384C-3BF7-4977-951A-4F23EB8FFF0E}" destId="{3EC00F2E-C928-4018-AD37-E900DD4B23B7}" srcOrd="0" destOrd="0" presId="urn:microsoft.com/office/officeart/2005/8/layout/hierarchy6"/>
    <dgm:cxn modelId="{E0338F7B-EFFC-48E2-A9C2-D9077DE4E383}" type="presParOf" srcId="{8D58384C-3BF7-4977-951A-4F23EB8FFF0E}" destId="{27C4CC32-2329-48F2-9071-9E84426EA200}" srcOrd="1" destOrd="0" presId="urn:microsoft.com/office/officeart/2005/8/layout/hierarchy6"/>
    <dgm:cxn modelId="{69C49566-1FBB-4D25-B5C4-07BB4B9936C3}" type="presParOf" srcId="{8DCA4F4B-F656-462E-9CAD-7069C45FD642}" destId="{732DAA33-ECEA-4D37-A402-0F21E3F0C2B3}" srcOrd="1" destOrd="0" presId="urn:microsoft.com/office/officeart/2005/8/layout/hierarchy6"/>
    <dgm:cxn modelId="{4501D401-FA80-4B2D-A5FB-45ABB3D637C8}" type="presParOf" srcId="{732DAA33-ECEA-4D37-A402-0F21E3F0C2B3}" destId="{666D490C-EAFF-46E6-ACFD-D905A9D31B82}" srcOrd="0" destOrd="0" presId="urn:microsoft.com/office/officeart/2005/8/layout/hierarchy6"/>
    <dgm:cxn modelId="{93F69EF4-13A8-42C6-B28E-9AB3AAA2E552}" type="presParOf" srcId="{666D490C-EAFF-46E6-ACFD-D905A9D31B82}" destId="{00C3609C-A4C7-4588-9846-59DEA87FD2FB}" srcOrd="0" destOrd="0" presId="urn:microsoft.com/office/officeart/2005/8/layout/hierarchy6"/>
    <dgm:cxn modelId="{882951D9-D153-40F6-A9E3-D494BB569058}" type="presParOf" srcId="{666D490C-EAFF-46E6-ACFD-D905A9D31B82}" destId="{8628AB62-853A-485C-B1C1-7446F44D1070}" srcOrd="1" destOrd="0" presId="urn:microsoft.com/office/officeart/2005/8/layout/hierarchy6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79AA653-F2A9-421B-A006-E96667964F6C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BF6A5EA-F6C0-40FC-A637-164866F5611E}">
      <dgm:prSet phldrT="[Teks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l-PL" sz="1800" b="1" dirty="0" smtClean="0"/>
            <a:t>Dyrektor OKE</a:t>
          </a:r>
          <a:endParaRPr lang="pl-PL" sz="1800" b="1" dirty="0"/>
        </a:p>
      </dgm:t>
    </dgm:pt>
    <dgm:pt modelId="{C3D7408F-BF9A-433E-8763-83C24945552D}" type="sibTrans" cxnId="{8E6E5C0E-3309-4F5A-BA6C-71B6655EE266}">
      <dgm:prSet/>
      <dgm:spPr/>
      <dgm:t>
        <a:bodyPr/>
        <a:lstStyle/>
        <a:p>
          <a:endParaRPr lang="pl-PL"/>
        </a:p>
      </dgm:t>
    </dgm:pt>
    <dgm:pt modelId="{AB17FC3D-414B-457E-8552-EE56A53352FB}" type="parTrans" cxnId="{8E6E5C0E-3309-4F5A-BA6C-71B6655EE266}">
      <dgm:prSet/>
      <dgm:spPr/>
      <dgm:t>
        <a:bodyPr/>
        <a:lstStyle/>
        <a:p>
          <a:endParaRPr lang="pl-PL"/>
        </a:p>
      </dgm:t>
    </dgm:pt>
    <dgm:pt modelId="{CBFC0B55-FA88-42C3-B2FA-C2EAA3B34CBC}">
      <dgm:prSet phldrT="[Teks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tx2"/>
          </a:solidFill>
        </a:ln>
      </dgm:spPr>
      <dgm:t>
        <a:bodyPr/>
        <a:lstStyle/>
        <a:p>
          <a:pPr marL="0" indent="0" algn="just"/>
          <a:endParaRPr lang="pl-PL" sz="1600" dirty="0"/>
        </a:p>
      </dgm:t>
    </dgm:pt>
    <dgm:pt modelId="{4528BE7A-14BC-4B16-8C11-F67897E7DF16}" type="sibTrans" cxnId="{130C0BD4-8C6A-4B23-A10C-67385F4093C6}">
      <dgm:prSet/>
      <dgm:spPr/>
      <dgm:t>
        <a:bodyPr/>
        <a:lstStyle/>
        <a:p>
          <a:endParaRPr lang="pl-PL"/>
        </a:p>
      </dgm:t>
    </dgm:pt>
    <dgm:pt modelId="{DFBCDDA6-A0A3-46E7-829A-2D4ABC677A3F}" type="parTrans" cxnId="{130C0BD4-8C6A-4B23-A10C-67385F4093C6}">
      <dgm:prSet/>
      <dgm:spPr/>
      <dgm:t>
        <a:bodyPr/>
        <a:lstStyle/>
        <a:p>
          <a:endParaRPr lang="pl-PL"/>
        </a:p>
      </dgm:t>
    </dgm:pt>
    <dgm:pt modelId="{8DCA4F4B-F656-462E-9CAD-7069C45FD642}" type="pres">
      <dgm:prSet presAssocID="{879AA653-F2A9-421B-A006-E96667964F6C}" presName="mainComposite" presStyleCnt="0">
        <dgm:presLayoutVars>
          <dgm:chPref val="1"/>
          <dgm:dir val="rev"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96E3CA81-7C7F-451C-B1A3-33C940C65128}" type="pres">
      <dgm:prSet presAssocID="{879AA653-F2A9-421B-A006-E96667964F6C}" presName="hierFlow" presStyleCnt="0"/>
      <dgm:spPr/>
    </dgm:pt>
    <dgm:pt modelId="{76EB8E30-DB0F-40DC-9F6B-01E5E8622509}" type="pres">
      <dgm:prSet presAssocID="{879AA653-F2A9-421B-A006-E96667964F6C}" presName="firstBuf" presStyleCnt="0"/>
      <dgm:spPr/>
    </dgm:pt>
    <dgm:pt modelId="{231584EB-F59A-45BA-BD38-35D7D4FFA332}" type="pres">
      <dgm:prSet presAssocID="{879AA653-F2A9-421B-A006-E96667964F6C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D58384C-3BF7-4977-951A-4F23EB8FFF0E}" type="pres">
      <dgm:prSet presAssocID="{CBF6A5EA-F6C0-40FC-A637-164866F5611E}" presName="Name14" presStyleCnt="0"/>
      <dgm:spPr/>
    </dgm:pt>
    <dgm:pt modelId="{3EC00F2E-C928-4018-AD37-E900DD4B23B7}" type="pres">
      <dgm:prSet presAssocID="{CBF6A5EA-F6C0-40FC-A637-164866F5611E}" presName="level1Shape" presStyleLbl="node0" presStyleIdx="0" presStyleCnt="1" custScaleX="108294" custScaleY="42378" custLinFactNeighborX="-70170" custLinFactNeighborY="1937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27C4CC32-2329-48F2-9071-9E84426EA200}" type="pres">
      <dgm:prSet presAssocID="{CBF6A5EA-F6C0-40FC-A637-164866F5611E}" presName="hierChild2" presStyleCnt="0"/>
      <dgm:spPr/>
    </dgm:pt>
    <dgm:pt modelId="{732DAA33-ECEA-4D37-A402-0F21E3F0C2B3}" type="pres">
      <dgm:prSet presAssocID="{879AA653-F2A9-421B-A006-E96667964F6C}" presName="bgShapesFlow" presStyleCnt="0"/>
      <dgm:spPr/>
    </dgm:pt>
    <dgm:pt modelId="{666D490C-EAFF-46E6-ACFD-D905A9D31B82}" type="pres">
      <dgm:prSet presAssocID="{CBFC0B55-FA88-42C3-B2FA-C2EAA3B34CBC}" presName="rectComp" presStyleCnt="0"/>
      <dgm:spPr/>
    </dgm:pt>
    <dgm:pt modelId="{00C3609C-A4C7-4588-9846-59DEA87FD2FB}" type="pres">
      <dgm:prSet presAssocID="{CBFC0B55-FA88-42C3-B2FA-C2EAA3B34CBC}" presName="bgRect" presStyleLbl="bgShp" presStyleIdx="0" presStyleCnt="1" custScaleX="100000" custScaleY="145798" custLinFactY="200000" custLinFactNeighborX="20010" custLinFactNeighborY="295122"/>
      <dgm:spPr/>
      <dgm:t>
        <a:bodyPr/>
        <a:lstStyle/>
        <a:p>
          <a:endParaRPr lang="pl-PL"/>
        </a:p>
      </dgm:t>
    </dgm:pt>
    <dgm:pt modelId="{8628AB62-853A-485C-B1C1-7446F44D1070}" type="pres">
      <dgm:prSet presAssocID="{CBFC0B55-FA88-42C3-B2FA-C2EAA3B34CBC}" presName="bgRectTx" presStyleLbl="bgShp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130C0BD4-8C6A-4B23-A10C-67385F4093C6}" srcId="{879AA653-F2A9-421B-A006-E96667964F6C}" destId="{CBFC0B55-FA88-42C3-B2FA-C2EAA3B34CBC}" srcOrd="1" destOrd="0" parTransId="{DFBCDDA6-A0A3-46E7-829A-2D4ABC677A3F}" sibTransId="{4528BE7A-14BC-4B16-8C11-F67897E7DF16}"/>
    <dgm:cxn modelId="{C10E9EB1-A68A-4436-887B-CFB55D087197}" type="presOf" srcId="{CBF6A5EA-F6C0-40FC-A637-164866F5611E}" destId="{3EC00F2E-C928-4018-AD37-E900DD4B23B7}" srcOrd="0" destOrd="0" presId="urn:microsoft.com/office/officeart/2005/8/layout/hierarchy6"/>
    <dgm:cxn modelId="{0C4BF248-1DD8-470D-A291-B9BEA9CFADE5}" type="presOf" srcId="{879AA653-F2A9-421B-A006-E96667964F6C}" destId="{8DCA4F4B-F656-462E-9CAD-7069C45FD642}" srcOrd="0" destOrd="0" presId="urn:microsoft.com/office/officeart/2005/8/layout/hierarchy6"/>
    <dgm:cxn modelId="{0764AA1A-45F2-4870-8F79-BFED5D78BF5A}" type="presOf" srcId="{CBFC0B55-FA88-42C3-B2FA-C2EAA3B34CBC}" destId="{8628AB62-853A-485C-B1C1-7446F44D1070}" srcOrd="1" destOrd="0" presId="urn:microsoft.com/office/officeart/2005/8/layout/hierarchy6"/>
    <dgm:cxn modelId="{8E6E5C0E-3309-4F5A-BA6C-71B6655EE266}" srcId="{879AA653-F2A9-421B-A006-E96667964F6C}" destId="{CBF6A5EA-F6C0-40FC-A637-164866F5611E}" srcOrd="0" destOrd="0" parTransId="{AB17FC3D-414B-457E-8552-EE56A53352FB}" sibTransId="{C3D7408F-BF9A-433E-8763-83C24945552D}"/>
    <dgm:cxn modelId="{779DED6B-97B1-4579-9C7A-95C7ECE8712D}" type="presOf" srcId="{CBFC0B55-FA88-42C3-B2FA-C2EAA3B34CBC}" destId="{00C3609C-A4C7-4588-9846-59DEA87FD2FB}" srcOrd="0" destOrd="0" presId="urn:microsoft.com/office/officeart/2005/8/layout/hierarchy6"/>
    <dgm:cxn modelId="{29799030-5618-46C6-9FFB-B258B31991D1}" type="presParOf" srcId="{8DCA4F4B-F656-462E-9CAD-7069C45FD642}" destId="{96E3CA81-7C7F-451C-B1A3-33C940C65128}" srcOrd="0" destOrd="0" presId="urn:microsoft.com/office/officeart/2005/8/layout/hierarchy6"/>
    <dgm:cxn modelId="{A6074FF2-6885-479A-BE38-84A43132F497}" type="presParOf" srcId="{96E3CA81-7C7F-451C-B1A3-33C940C65128}" destId="{76EB8E30-DB0F-40DC-9F6B-01E5E8622509}" srcOrd="0" destOrd="0" presId="urn:microsoft.com/office/officeart/2005/8/layout/hierarchy6"/>
    <dgm:cxn modelId="{67861CA0-8F22-4965-A774-07A87A3D36F7}" type="presParOf" srcId="{96E3CA81-7C7F-451C-B1A3-33C940C65128}" destId="{231584EB-F59A-45BA-BD38-35D7D4FFA332}" srcOrd="1" destOrd="0" presId="urn:microsoft.com/office/officeart/2005/8/layout/hierarchy6"/>
    <dgm:cxn modelId="{03A69EB4-3D6D-466D-86E7-38EB27663722}" type="presParOf" srcId="{231584EB-F59A-45BA-BD38-35D7D4FFA332}" destId="{8D58384C-3BF7-4977-951A-4F23EB8FFF0E}" srcOrd="0" destOrd="0" presId="urn:microsoft.com/office/officeart/2005/8/layout/hierarchy6"/>
    <dgm:cxn modelId="{469CD063-A601-4050-A941-B778825368B1}" type="presParOf" srcId="{8D58384C-3BF7-4977-951A-4F23EB8FFF0E}" destId="{3EC00F2E-C928-4018-AD37-E900DD4B23B7}" srcOrd="0" destOrd="0" presId="urn:microsoft.com/office/officeart/2005/8/layout/hierarchy6"/>
    <dgm:cxn modelId="{D3C77CA5-B0BD-45FB-8E8C-5FE5930868F5}" type="presParOf" srcId="{8D58384C-3BF7-4977-951A-4F23EB8FFF0E}" destId="{27C4CC32-2329-48F2-9071-9E84426EA200}" srcOrd="1" destOrd="0" presId="urn:microsoft.com/office/officeart/2005/8/layout/hierarchy6"/>
    <dgm:cxn modelId="{0435A242-6E9E-40E8-8A4B-49F0E0A229E4}" type="presParOf" srcId="{8DCA4F4B-F656-462E-9CAD-7069C45FD642}" destId="{732DAA33-ECEA-4D37-A402-0F21E3F0C2B3}" srcOrd="1" destOrd="0" presId="urn:microsoft.com/office/officeart/2005/8/layout/hierarchy6"/>
    <dgm:cxn modelId="{FD0F2227-F38E-44F8-A378-9D9419A22EAC}" type="presParOf" srcId="{732DAA33-ECEA-4D37-A402-0F21E3F0C2B3}" destId="{666D490C-EAFF-46E6-ACFD-D905A9D31B82}" srcOrd="0" destOrd="0" presId="urn:microsoft.com/office/officeart/2005/8/layout/hierarchy6"/>
    <dgm:cxn modelId="{72B410DE-638E-4400-BD69-A328DC3660AF}" type="presParOf" srcId="{666D490C-EAFF-46E6-ACFD-D905A9D31B82}" destId="{00C3609C-A4C7-4588-9846-59DEA87FD2FB}" srcOrd="0" destOrd="0" presId="urn:microsoft.com/office/officeart/2005/8/layout/hierarchy6"/>
    <dgm:cxn modelId="{ECB14D2A-BEB1-417F-8BF6-01C840A7BD15}" type="presParOf" srcId="{666D490C-EAFF-46E6-ACFD-D905A9D31B82}" destId="{8628AB62-853A-485C-B1C1-7446F44D1070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79AA653-F2A9-421B-A006-E96667964F6C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BF6A5EA-F6C0-40FC-A637-164866F5611E}">
      <dgm:prSet phldrT="[Teks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l-PL" sz="1800" b="1" dirty="0" smtClean="0"/>
            <a:t>Dyrektor szkoły</a:t>
          </a:r>
          <a:endParaRPr lang="pl-PL" sz="1800" b="1" dirty="0"/>
        </a:p>
      </dgm:t>
    </dgm:pt>
    <dgm:pt modelId="{C3D7408F-BF9A-433E-8763-83C24945552D}" type="sibTrans" cxnId="{8E6E5C0E-3309-4F5A-BA6C-71B6655EE266}">
      <dgm:prSet/>
      <dgm:spPr/>
      <dgm:t>
        <a:bodyPr/>
        <a:lstStyle/>
        <a:p>
          <a:endParaRPr lang="pl-PL"/>
        </a:p>
      </dgm:t>
    </dgm:pt>
    <dgm:pt modelId="{AB17FC3D-414B-457E-8552-EE56A53352FB}" type="parTrans" cxnId="{8E6E5C0E-3309-4F5A-BA6C-71B6655EE266}">
      <dgm:prSet/>
      <dgm:spPr/>
      <dgm:t>
        <a:bodyPr/>
        <a:lstStyle/>
        <a:p>
          <a:endParaRPr lang="pl-PL"/>
        </a:p>
      </dgm:t>
    </dgm:pt>
    <dgm:pt modelId="{CBFC0B55-FA88-42C3-B2FA-C2EAA3B34CBC}">
      <dgm:prSet phldrT="[Teks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tx2"/>
          </a:solidFill>
        </a:ln>
      </dgm:spPr>
      <dgm:t>
        <a:bodyPr/>
        <a:lstStyle/>
        <a:p>
          <a:pPr marL="0" indent="0" algn="just"/>
          <a:endParaRPr lang="pl-PL" sz="1600" dirty="0"/>
        </a:p>
      </dgm:t>
    </dgm:pt>
    <dgm:pt modelId="{4528BE7A-14BC-4B16-8C11-F67897E7DF16}" type="sibTrans" cxnId="{130C0BD4-8C6A-4B23-A10C-67385F4093C6}">
      <dgm:prSet/>
      <dgm:spPr/>
      <dgm:t>
        <a:bodyPr/>
        <a:lstStyle/>
        <a:p>
          <a:endParaRPr lang="pl-PL"/>
        </a:p>
      </dgm:t>
    </dgm:pt>
    <dgm:pt modelId="{DFBCDDA6-A0A3-46E7-829A-2D4ABC677A3F}" type="parTrans" cxnId="{130C0BD4-8C6A-4B23-A10C-67385F4093C6}">
      <dgm:prSet/>
      <dgm:spPr/>
      <dgm:t>
        <a:bodyPr/>
        <a:lstStyle/>
        <a:p>
          <a:endParaRPr lang="pl-PL"/>
        </a:p>
      </dgm:t>
    </dgm:pt>
    <dgm:pt modelId="{8DCA4F4B-F656-462E-9CAD-7069C45FD642}" type="pres">
      <dgm:prSet presAssocID="{879AA653-F2A9-421B-A006-E96667964F6C}" presName="mainComposite" presStyleCnt="0">
        <dgm:presLayoutVars>
          <dgm:chPref val="1"/>
          <dgm:dir val="rev"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96E3CA81-7C7F-451C-B1A3-33C940C65128}" type="pres">
      <dgm:prSet presAssocID="{879AA653-F2A9-421B-A006-E96667964F6C}" presName="hierFlow" presStyleCnt="0"/>
      <dgm:spPr/>
    </dgm:pt>
    <dgm:pt modelId="{76EB8E30-DB0F-40DC-9F6B-01E5E8622509}" type="pres">
      <dgm:prSet presAssocID="{879AA653-F2A9-421B-A006-E96667964F6C}" presName="firstBuf" presStyleCnt="0"/>
      <dgm:spPr/>
    </dgm:pt>
    <dgm:pt modelId="{231584EB-F59A-45BA-BD38-35D7D4FFA332}" type="pres">
      <dgm:prSet presAssocID="{879AA653-F2A9-421B-A006-E96667964F6C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D58384C-3BF7-4977-951A-4F23EB8FFF0E}" type="pres">
      <dgm:prSet presAssocID="{CBF6A5EA-F6C0-40FC-A637-164866F5611E}" presName="Name14" presStyleCnt="0"/>
      <dgm:spPr/>
    </dgm:pt>
    <dgm:pt modelId="{3EC00F2E-C928-4018-AD37-E900DD4B23B7}" type="pres">
      <dgm:prSet presAssocID="{CBF6A5EA-F6C0-40FC-A637-164866F5611E}" presName="level1Shape" presStyleLbl="node0" presStyleIdx="0" presStyleCnt="1" custScaleX="128113" custScaleY="42378" custLinFactNeighborX="-60254" custLinFactNeighborY="19210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27C4CC32-2329-48F2-9071-9E84426EA200}" type="pres">
      <dgm:prSet presAssocID="{CBF6A5EA-F6C0-40FC-A637-164866F5611E}" presName="hierChild2" presStyleCnt="0"/>
      <dgm:spPr/>
    </dgm:pt>
    <dgm:pt modelId="{732DAA33-ECEA-4D37-A402-0F21E3F0C2B3}" type="pres">
      <dgm:prSet presAssocID="{879AA653-F2A9-421B-A006-E96667964F6C}" presName="bgShapesFlow" presStyleCnt="0"/>
      <dgm:spPr/>
    </dgm:pt>
    <dgm:pt modelId="{666D490C-EAFF-46E6-ACFD-D905A9D31B82}" type="pres">
      <dgm:prSet presAssocID="{CBFC0B55-FA88-42C3-B2FA-C2EAA3B34CBC}" presName="rectComp" presStyleCnt="0"/>
      <dgm:spPr/>
    </dgm:pt>
    <dgm:pt modelId="{00C3609C-A4C7-4588-9846-59DEA87FD2FB}" type="pres">
      <dgm:prSet presAssocID="{CBFC0B55-FA88-42C3-B2FA-C2EAA3B34CBC}" presName="bgRect" presStyleLbl="bgShp" presStyleIdx="0" presStyleCnt="1" custScaleY="128718" custLinFactY="200000" custLinFactNeighborX="20010" custLinFactNeighborY="295122"/>
      <dgm:spPr/>
      <dgm:t>
        <a:bodyPr/>
        <a:lstStyle/>
        <a:p>
          <a:endParaRPr lang="pl-PL"/>
        </a:p>
      </dgm:t>
    </dgm:pt>
    <dgm:pt modelId="{8628AB62-853A-485C-B1C1-7446F44D1070}" type="pres">
      <dgm:prSet presAssocID="{CBFC0B55-FA88-42C3-B2FA-C2EAA3B34CBC}" presName="bgRectTx" presStyleLbl="bgShp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F0C53D05-E032-4D54-8ED5-096FB5BEAD3F}" type="presOf" srcId="{CBF6A5EA-F6C0-40FC-A637-164866F5611E}" destId="{3EC00F2E-C928-4018-AD37-E900DD4B23B7}" srcOrd="0" destOrd="0" presId="urn:microsoft.com/office/officeart/2005/8/layout/hierarchy6"/>
    <dgm:cxn modelId="{F0F30C20-DD2E-4A12-9048-D8D4597CEC34}" type="presOf" srcId="{CBFC0B55-FA88-42C3-B2FA-C2EAA3B34CBC}" destId="{8628AB62-853A-485C-B1C1-7446F44D1070}" srcOrd="1" destOrd="0" presId="urn:microsoft.com/office/officeart/2005/8/layout/hierarchy6"/>
    <dgm:cxn modelId="{8E6E5C0E-3309-4F5A-BA6C-71B6655EE266}" srcId="{879AA653-F2A9-421B-A006-E96667964F6C}" destId="{CBF6A5EA-F6C0-40FC-A637-164866F5611E}" srcOrd="0" destOrd="0" parTransId="{AB17FC3D-414B-457E-8552-EE56A53352FB}" sibTransId="{C3D7408F-BF9A-433E-8763-83C24945552D}"/>
    <dgm:cxn modelId="{645CEDAE-99A5-40C3-B8BA-6F0377D31B41}" type="presOf" srcId="{879AA653-F2A9-421B-A006-E96667964F6C}" destId="{8DCA4F4B-F656-462E-9CAD-7069C45FD642}" srcOrd="0" destOrd="0" presId="urn:microsoft.com/office/officeart/2005/8/layout/hierarchy6"/>
    <dgm:cxn modelId="{D8254EB1-9D64-4DBA-8967-73440704AC99}" type="presOf" srcId="{CBFC0B55-FA88-42C3-B2FA-C2EAA3B34CBC}" destId="{00C3609C-A4C7-4588-9846-59DEA87FD2FB}" srcOrd="0" destOrd="0" presId="urn:microsoft.com/office/officeart/2005/8/layout/hierarchy6"/>
    <dgm:cxn modelId="{130C0BD4-8C6A-4B23-A10C-67385F4093C6}" srcId="{879AA653-F2A9-421B-A006-E96667964F6C}" destId="{CBFC0B55-FA88-42C3-B2FA-C2EAA3B34CBC}" srcOrd="1" destOrd="0" parTransId="{DFBCDDA6-A0A3-46E7-829A-2D4ABC677A3F}" sibTransId="{4528BE7A-14BC-4B16-8C11-F67897E7DF16}"/>
    <dgm:cxn modelId="{8CD6C9FD-E8C9-4D1B-8FC1-BEEFB514DE9E}" type="presParOf" srcId="{8DCA4F4B-F656-462E-9CAD-7069C45FD642}" destId="{96E3CA81-7C7F-451C-B1A3-33C940C65128}" srcOrd="0" destOrd="0" presId="urn:microsoft.com/office/officeart/2005/8/layout/hierarchy6"/>
    <dgm:cxn modelId="{379A9857-7730-4ED2-95E5-71099404A47A}" type="presParOf" srcId="{96E3CA81-7C7F-451C-B1A3-33C940C65128}" destId="{76EB8E30-DB0F-40DC-9F6B-01E5E8622509}" srcOrd="0" destOrd="0" presId="urn:microsoft.com/office/officeart/2005/8/layout/hierarchy6"/>
    <dgm:cxn modelId="{0DFD01DE-158F-48A1-8CC2-20F90588BD5B}" type="presParOf" srcId="{96E3CA81-7C7F-451C-B1A3-33C940C65128}" destId="{231584EB-F59A-45BA-BD38-35D7D4FFA332}" srcOrd="1" destOrd="0" presId="urn:microsoft.com/office/officeart/2005/8/layout/hierarchy6"/>
    <dgm:cxn modelId="{31384AA7-CA84-4F14-9453-389818363380}" type="presParOf" srcId="{231584EB-F59A-45BA-BD38-35D7D4FFA332}" destId="{8D58384C-3BF7-4977-951A-4F23EB8FFF0E}" srcOrd="0" destOrd="0" presId="urn:microsoft.com/office/officeart/2005/8/layout/hierarchy6"/>
    <dgm:cxn modelId="{C2139D44-7ED1-491D-90B5-EC03ABAADA06}" type="presParOf" srcId="{8D58384C-3BF7-4977-951A-4F23EB8FFF0E}" destId="{3EC00F2E-C928-4018-AD37-E900DD4B23B7}" srcOrd="0" destOrd="0" presId="urn:microsoft.com/office/officeart/2005/8/layout/hierarchy6"/>
    <dgm:cxn modelId="{3E196CAA-D15C-4D72-9B19-A93A929BEAA7}" type="presParOf" srcId="{8D58384C-3BF7-4977-951A-4F23EB8FFF0E}" destId="{27C4CC32-2329-48F2-9071-9E84426EA200}" srcOrd="1" destOrd="0" presId="urn:microsoft.com/office/officeart/2005/8/layout/hierarchy6"/>
    <dgm:cxn modelId="{7F1126CD-5EBB-4989-9D80-936E2EBAC64C}" type="presParOf" srcId="{8DCA4F4B-F656-462E-9CAD-7069C45FD642}" destId="{732DAA33-ECEA-4D37-A402-0F21E3F0C2B3}" srcOrd="1" destOrd="0" presId="urn:microsoft.com/office/officeart/2005/8/layout/hierarchy6"/>
    <dgm:cxn modelId="{B66ED4D2-7F65-4295-91D2-E54D950F201B}" type="presParOf" srcId="{732DAA33-ECEA-4D37-A402-0F21E3F0C2B3}" destId="{666D490C-EAFF-46E6-ACFD-D905A9D31B82}" srcOrd="0" destOrd="0" presId="urn:microsoft.com/office/officeart/2005/8/layout/hierarchy6"/>
    <dgm:cxn modelId="{83FC4F9A-5A10-4E73-8E26-21E274846871}" type="presParOf" srcId="{666D490C-EAFF-46E6-ACFD-D905A9D31B82}" destId="{00C3609C-A4C7-4588-9846-59DEA87FD2FB}" srcOrd="0" destOrd="0" presId="urn:microsoft.com/office/officeart/2005/8/layout/hierarchy6"/>
    <dgm:cxn modelId="{AA6CFEFD-1A77-4255-B31C-AD990076E038}" type="presParOf" srcId="{666D490C-EAFF-46E6-ACFD-D905A9D31B82}" destId="{8628AB62-853A-485C-B1C1-7446F44D1070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C3609C-A4C7-4588-9846-59DEA87FD2FB}">
      <dsp:nvSpPr>
        <dsp:cNvPr id="0" name=""/>
        <dsp:cNvSpPr/>
      </dsp:nvSpPr>
      <dsp:spPr>
        <a:xfrm>
          <a:off x="0" y="573023"/>
          <a:ext cx="6649455" cy="659009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>
          <a:solidFill>
            <a:schemeClr val="tx2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600" kern="1200" dirty="0"/>
        </a:p>
      </dsp:txBody>
      <dsp:txXfrm>
        <a:off x="4654618" y="573023"/>
        <a:ext cx="1994836" cy="659009"/>
      </dsp:txXfrm>
    </dsp:sp>
    <dsp:sp modelId="{3EC00F2E-C928-4018-AD37-E900DD4B23B7}">
      <dsp:nvSpPr>
        <dsp:cNvPr id="0" name=""/>
        <dsp:cNvSpPr/>
      </dsp:nvSpPr>
      <dsp:spPr>
        <a:xfrm>
          <a:off x="227068" y="648521"/>
          <a:ext cx="2002085" cy="522309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/>
            <a:t>Dyrektor OKE</a:t>
          </a:r>
          <a:endParaRPr lang="pl-PL" sz="2000" b="1" kern="1200" dirty="0"/>
        </a:p>
      </dsp:txBody>
      <dsp:txXfrm>
        <a:off x="242366" y="663819"/>
        <a:ext cx="1971489" cy="49171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C3609C-A4C7-4588-9846-59DEA87FD2FB}">
      <dsp:nvSpPr>
        <dsp:cNvPr id="0" name=""/>
        <dsp:cNvSpPr/>
      </dsp:nvSpPr>
      <dsp:spPr>
        <a:xfrm>
          <a:off x="0" y="573023"/>
          <a:ext cx="5964457" cy="659009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>
          <a:solidFill>
            <a:schemeClr val="tx2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600" kern="1200" dirty="0"/>
        </a:p>
      </dsp:txBody>
      <dsp:txXfrm>
        <a:off x="4175119" y="573023"/>
        <a:ext cx="1789337" cy="659009"/>
      </dsp:txXfrm>
    </dsp:sp>
    <dsp:sp modelId="{3EC00F2E-C928-4018-AD37-E900DD4B23B7}">
      <dsp:nvSpPr>
        <dsp:cNvPr id="0" name=""/>
        <dsp:cNvSpPr/>
      </dsp:nvSpPr>
      <dsp:spPr>
        <a:xfrm>
          <a:off x="163713" y="648461"/>
          <a:ext cx="2001753" cy="522222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 smtClean="0"/>
            <a:t>Dyrektor OKE</a:t>
          </a:r>
          <a:endParaRPr lang="pl-PL" sz="1800" b="1" kern="1200" dirty="0"/>
        </a:p>
      </dsp:txBody>
      <dsp:txXfrm>
        <a:off x="179008" y="663756"/>
        <a:ext cx="1971163" cy="49163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C3609C-A4C7-4588-9846-59DEA87FD2FB}">
      <dsp:nvSpPr>
        <dsp:cNvPr id="0" name=""/>
        <dsp:cNvSpPr/>
      </dsp:nvSpPr>
      <dsp:spPr>
        <a:xfrm>
          <a:off x="0" y="553482"/>
          <a:ext cx="5385832" cy="636277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>
          <a:solidFill>
            <a:schemeClr val="tx2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600" kern="1200" dirty="0"/>
        </a:p>
      </dsp:txBody>
      <dsp:txXfrm>
        <a:off x="3770083" y="553482"/>
        <a:ext cx="1615749" cy="636277"/>
      </dsp:txXfrm>
    </dsp:sp>
    <dsp:sp modelId="{3EC00F2E-C928-4018-AD37-E900DD4B23B7}">
      <dsp:nvSpPr>
        <dsp:cNvPr id="0" name=""/>
        <dsp:cNvSpPr/>
      </dsp:nvSpPr>
      <dsp:spPr>
        <a:xfrm>
          <a:off x="67762" y="639583"/>
          <a:ext cx="1181445" cy="504164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 smtClean="0"/>
            <a:t>Zdający</a:t>
          </a:r>
          <a:endParaRPr lang="pl-PL" sz="1800" b="1" kern="1200" dirty="0"/>
        </a:p>
      </dsp:txBody>
      <dsp:txXfrm>
        <a:off x="82528" y="654349"/>
        <a:ext cx="1151913" cy="4746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C3609C-A4C7-4588-9846-59DEA87FD2FB}">
      <dsp:nvSpPr>
        <dsp:cNvPr id="0" name=""/>
        <dsp:cNvSpPr/>
      </dsp:nvSpPr>
      <dsp:spPr>
        <a:xfrm>
          <a:off x="0" y="371381"/>
          <a:ext cx="4435641" cy="647311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>
          <a:solidFill>
            <a:schemeClr val="tx2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600" kern="1200" dirty="0"/>
        </a:p>
      </dsp:txBody>
      <dsp:txXfrm>
        <a:off x="3104948" y="371381"/>
        <a:ext cx="1330692" cy="647311"/>
      </dsp:txXfrm>
    </dsp:sp>
    <dsp:sp modelId="{3EC00F2E-C928-4018-AD37-E900DD4B23B7}">
      <dsp:nvSpPr>
        <dsp:cNvPr id="0" name=""/>
        <dsp:cNvSpPr/>
      </dsp:nvSpPr>
      <dsp:spPr>
        <a:xfrm>
          <a:off x="73133" y="459583"/>
          <a:ext cx="2277141" cy="513380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 smtClean="0"/>
            <a:t>Dyrektor szkoły</a:t>
          </a:r>
          <a:endParaRPr lang="pl-PL" sz="2000" b="1" kern="1200" dirty="0"/>
        </a:p>
      </dsp:txBody>
      <dsp:txXfrm>
        <a:off x="88169" y="474619"/>
        <a:ext cx="2247069" cy="4833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C3609C-A4C7-4588-9846-59DEA87FD2FB}">
      <dsp:nvSpPr>
        <dsp:cNvPr id="0" name=""/>
        <dsp:cNvSpPr/>
      </dsp:nvSpPr>
      <dsp:spPr>
        <a:xfrm>
          <a:off x="0" y="417303"/>
          <a:ext cx="4050630" cy="477849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>
          <a:solidFill>
            <a:schemeClr val="tx2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600" kern="1200" dirty="0"/>
        </a:p>
      </dsp:txBody>
      <dsp:txXfrm>
        <a:off x="2835440" y="417303"/>
        <a:ext cx="1215189" cy="477849"/>
      </dsp:txXfrm>
    </dsp:sp>
    <dsp:sp modelId="{3EC00F2E-C928-4018-AD37-E900DD4B23B7}">
      <dsp:nvSpPr>
        <dsp:cNvPr id="0" name=""/>
        <dsp:cNvSpPr/>
      </dsp:nvSpPr>
      <dsp:spPr>
        <a:xfrm>
          <a:off x="101196" y="469942"/>
          <a:ext cx="1453075" cy="379081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 smtClean="0"/>
            <a:t>Zdający</a:t>
          </a:r>
          <a:endParaRPr lang="pl-PL" sz="1800" b="1" kern="1200" dirty="0"/>
        </a:p>
      </dsp:txBody>
      <dsp:txXfrm>
        <a:off x="112299" y="481045"/>
        <a:ext cx="1430869" cy="3568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C3609C-A4C7-4588-9846-59DEA87FD2FB}">
      <dsp:nvSpPr>
        <dsp:cNvPr id="0" name=""/>
        <dsp:cNvSpPr/>
      </dsp:nvSpPr>
      <dsp:spPr>
        <a:xfrm>
          <a:off x="0" y="457947"/>
          <a:ext cx="4406766" cy="542637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>
          <a:solidFill>
            <a:schemeClr val="tx2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600" kern="1200" dirty="0"/>
        </a:p>
      </dsp:txBody>
      <dsp:txXfrm>
        <a:off x="3084736" y="457947"/>
        <a:ext cx="1322029" cy="542637"/>
      </dsp:txXfrm>
    </dsp:sp>
    <dsp:sp modelId="{3EC00F2E-C928-4018-AD37-E900DD4B23B7}">
      <dsp:nvSpPr>
        <dsp:cNvPr id="0" name=""/>
        <dsp:cNvSpPr/>
      </dsp:nvSpPr>
      <dsp:spPr>
        <a:xfrm>
          <a:off x="155161" y="522617"/>
          <a:ext cx="1650851" cy="430678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 smtClean="0"/>
            <a:t>Zdający</a:t>
          </a:r>
          <a:endParaRPr lang="pl-PL" sz="1800" b="1" kern="1200" dirty="0"/>
        </a:p>
      </dsp:txBody>
      <dsp:txXfrm>
        <a:off x="167775" y="535231"/>
        <a:ext cx="1625623" cy="4054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C3609C-A4C7-4588-9846-59DEA87FD2FB}">
      <dsp:nvSpPr>
        <dsp:cNvPr id="0" name=""/>
        <dsp:cNvSpPr/>
      </dsp:nvSpPr>
      <dsp:spPr>
        <a:xfrm>
          <a:off x="0" y="573023"/>
          <a:ext cx="5964457" cy="659009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>
          <a:solidFill>
            <a:schemeClr val="tx2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600" kern="1200" dirty="0"/>
        </a:p>
      </dsp:txBody>
      <dsp:txXfrm>
        <a:off x="4175119" y="573023"/>
        <a:ext cx="1789337" cy="659009"/>
      </dsp:txXfrm>
    </dsp:sp>
    <dsp:sp modelId="{3EC00F2E-C928-4018-AD37-E900DD4B23B7}">
      <dsp:nvSpPr>
        <dsp:cNvPr id="0" name=""/>
        <dsp:cNvSpPr/>
      </dsp:nvSpPr>
      <dsp:spPr>
        <a:xfrm>
          <a:off x="163713" y="648461"/>
          <a:ext cx="2001753" cy="522222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/>
            <a:t>Dyrektor OKE</a:t>
          </a:r>
          <a:endParaRPr lang="pl-PL" sz="2000" b="1" kern="1200" dirty="0"/>
        </a:p>
      </dsp:txBody>
      <dsp:txXfrm>
        <a:off x="179008" y="663756"/>
        <a:ext cx="1971163" cy="49163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C3609C-A4C7-4588-9846-59DEA87FD2FB}">
      <dsp:nvSpPr>
        <dsp:cNvPr id="0" name=""/>
        <dsp:cNvSpPr/>
      </dsp:nvSpPr>
      <dsp:spPr>
        <a:xfrm>
          <a:off x="0" y="574226"/>
          <a:ext cx="6285032" cy="657806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>
          <a:solidFill>
            <a:schemeClr val="tx2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600" kern="1200" dirty="0"/>
        </a:p>
      </dsp:txBody>
      <dsp:txXfrm>
        <a:off x="4399522" y="574226"/>
        <a:ext cx="1885509" cy="657806"/>
      </dsp:txXfrm>
    </dsp:sp>
    <dsp:sp modelId="{3EC00F2E-C928-4018-AD37-E900DD4B23B7}">
      <dsp:nvSpPr>
        <dsp:cNvPr id="0" name=""/>
        <dsp:cNvSpPr/>
      </dsp:nvSpPr>
      <dsp:spPr>
        <a:xfrm>
          <a:off x="117349" y="648560"/>
          <a:ext cx="1998976" cy="521497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/>
            <a:t>Dyrektor OKE</a:t>
          </a:r>
          <a:endParaRPr lang="pl-PL" sz="2000" b="1" kern="1200" dirty="0"/>
        </a:p>
      </dsp:txBody>
      <dsp:txXfrm>
        <a:off x="132623" y="663834"/>
        <a:ext cx="1968428" cy="49094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C3609C-A4C7-4588-9846-59DEA87FD2FB}">
      <dsp:nvSpPr>
        <dsp:cNvPr id="0" name=""/>
        <dsp:cNvSpPr/>
      </dsp:nvSpPr>
      <dsp:spPr>
        <a:xfrm>
          <a:off x="0" y="440766"/>
          <a:ext cx="6461855" cy="506700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>
          <a:solidFill>
            <a:schemeClr val="tx2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600" kern="1200" dirty="0"/>
        </a:p>
      </dsp:txBody>
      <dsp:txXfrm>
        <a:off x="4523298" y="440766"/>
        <a:ext cx="1938556" cy="506700"/>
      </dsp:txXfrm>
    </dsp:sp>
    <dsp:sp modelId="{3EC00F2E-C928-4018-AD37-E900DD4B23B7}">
      <dsp:nvSpPr>
        <dsp:cNvPr id="0" name=""/>
        <dsp:cNvSpPr/>
      </dsp:nvSpPr>
      <dsp:spPr>
        <a:xfrm>
          <a:off x="124875" y="487385"/>
          <a:ext cx="1539658" cy="401669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 smtClean="0"/>
            <a:t>Zdający</a:t>
          </a:r>
          <a:endParaRPr lang="pl-PL" sz="1800" b="1" kern="1200" dirty="0"/>
        </a:p>
      </dsp:txBody>
      <dsp:txXfrm>
        <a:off x="136639" y="499149"/>
        <a:ext cx="1516130" cy="37814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C3609C-A4C7-4588-9846-59DEA87FD2FB}">
      <dsp:nvSpPr>
        <dsp:cNvPr id="0" name=""/>
        <dsp:cNvSpPr/>
      </dsp:nvSpPr>
      <dsp:spPr>
        <a:xfrm>
          <a:off x="0" y="573023"/>
          <a:ext cx="6586250" cy="659009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>
          <a:solidFill>
            <a:schemeClr val="tx2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600" kern="1200" dirty="0"/>
        </a:p>
      </dsp:txBody>
      <dsp:txXfrm>
        <a:off x="4610375" y="573023"/>
        <a:ext cx="1975875" cy="659009"/>
      </dsp:txXfrm>
    </dsp:sp>
    <dsp:sp modelId="{3EC00F2E-C928-4018-AD37-E900DD4B23B7}">
      <dsp:nvSpPr>
        <dsp:cNvPr id="0" name=""/>
        <dsp:cNvSpPr/>
      </dsp:nvSpPr>
      <dsp:spPr>
        <a:xfrm>
          <a:off x="73189" y="648450"/>
          <a:ext cx="2001693" cy="522206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 smtClean="0"/>
            <a:t>Dyrektor OKE</a:t>
          </a:r>
          <a:endParaRPr lang="pl-PL" sz="1800" b="1" kern="1200" dirty="0"/>
        </a:p>
      </dsp:txBody>
      <dsp:txXfrm>
        <a:off x="88484" y="663745"/>
        <a:ext cx="1971103" cy="49161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C3609C-A4C7-4588-9846-59DEA87FD2FB}">
      <dsp:nvSpPr>
        <dsp:cNvPr id="0" name=""/>
        <dsp:cNvSpPr/>
      </dsp:nvSpPr>
      <dsp:spPr>
        <a:xfrm>
          <a:off x="0" y="416429"/>
          <a:ext cx="4784738" cy="478723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>
          <a:solidFill>
            <a:schemeClr val="tx2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600" kern="1200" dirty="0"/>
        </a:p>
      </dsp:txBody>
      <dsp:txXfrm>
        <a:off x="3349316" y="416429"/>
        <a:ext cx="1435421" cy="478723"/>
      </dsp:txXfrm>
    </dsp:sp>
    <dsp:sp modelId="{3EC00F2E-C928-4018-AD37-E900DD4B23B7}">
      <dsp:nvSpPr>
        <dsp:cNvPr id="0" name=""/>
        <dsp:cNvSpPr/>
      </dsp:nvSpPr>
      <dsp:spPr>
        <a:xfrm>
          <a:off x="53257" y="469703"/>
          <a:ext cx="1720308" cy="379369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 smtClean="0"/>
            <a:t>Dyrektor szkoły</a:t>
          </a:r>
          <a:endParaRPr lang="pl-PL" sz="1800" b="1" kern="1200" dirty="0"/>
        </a:p>
      </dsp:txBody>
      <dsp:txXfrm>
        <a:off x="64368" y="480814"/>
        <a:ext cx="1698086" cy="3571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7834D4-53D8-4A7D-93CF-44CE0845979A}" type="datetimeFigureOut">
              <a:rPr lang="pl-PL" smtClean="0"/>
              <a:pPr/>
              <a:t>2017-03-07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8FBF2-6490-4F6F-BC8F-F49093D14A6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920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8FBF2-6490-4F6F-BC8F-F49093D14A63}" type="slidenum">
              <a:rPr lang="pl-PL" smtClean="0"/>
              <a:pPr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7260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2857499"/>
          </a:xfrm>
        </p:spPr>
        <p:txBody>
          <a:bodyPr anchor="b">
            <a:normAutofit/>
          </a:bodyPr>
          <a:lstStyle>
            <a:lvl1pPr algn="r">
              <a:defRPr sz="4000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3796500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5511170"/>
            <a:ext cx="857473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3/7/2017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5511170"/>
            <a:ext cx="360943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5511170"/>
            <a:ext cx="41148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190273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572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034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385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53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0878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751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971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78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301261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t"/>
          <a:lstStyle>
            <a:lvl1pPr>
              <a:defRPr>
                <a:solidFill>
                  <a:srgbClr val="29421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3/7/2017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425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985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06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404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740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098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985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146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8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94008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1397286"/>
            <a:ext cx="7704666" cy="41507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5633192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3/7/2017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5633192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5633192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073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Tx/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Tx/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Tx/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Tx/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Tx/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microsoft.com/office/2007/relationships/diagramDrawing" Target="../diagrams/drawing5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diagramColors" Target="../diagrams/colors5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diagramQuickStyle" Target="../diagrams/quickStyle5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diagramLayout" Target="../diagrams/layout5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diagramData" Target="../diagrams/data5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13" Type="http://schemas.openxmlformats.org/officeDocument/2006/relationships/diagramLayout" Target="../diagrams/layout10.xml"/><Relationship Id="rId18" Type="http://schemas.openxmlformats.org/officeDocument/2006/relationships/diagramLayout" Target="../diagrams/layout11.xml"/><Relationship Id="rId3" Type="http://schemas.openxmlformats.org/officeDocument/2006/relationships/diagramLayout" Target="../diagrams/layout8.xml"/><Relationship Id="rId21" Type="http://schemas.microsoft.com/office/2007/relationships/diagramDrawing" Target="../diagrams/drawing11.xml"/><Relationship Id="rId7" Type="http://schemas.openxmlformats.org/officeDocument/2006/relationships/diagramData" Target="../diagrams/data9.xml"/><Relationship Id="rId12" Type="http://schemas.openxmlformats.org/officeDocument/2006/relationships/diagramData" Target="../diagrams/data10.xml"/><Relationship Id="rId17" Type="http://schemas.openxmlformats.org/officeDocument/2006/relationships/diagramData" Target="../diagrams/data11.xml"/><Relationship Id="rId2" Type="http://schemas.openxmlformats.org/officeDocument/2006/relationships/diagramData" Target="../diagrams/data8.xml"/><Relationship Id="rId16" Type="http://schemas.microsoft.com/office/2007/relationships/diagramDrawing" Target="../diagrams/drawing10.xml"/><Relationship Id="rId20" Type="http://schemas.openxmlformats.org/officeDocument/2006/relationships/diagramColors" Target="../diagrams/colors1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5" Type="http://schemas.openxmlformats.org/officeDocument/2006/relationships/diagramColors" Target="../diagrams/colors10.xml"/><Relationship Id="rId10" Type="http://schemas.openxmlformats.org/officeDocument/2006/relationships/diagramColors" Target="../diagrams/colors9.xml"/><Relationship Id="rId19" Type="http://schemas.openxmlformats.org/officeDocument/2006/relationships/diagramQuickStyle" Target="../diagrams/quickStyle11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Relationship Id="rId14" Type="http://schemas.openxmlformats.org/officeDocument/2006/relationships/diagramQuickStyle" Target="../diagrams/quickStyle1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Matura 2017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Szkolenie Przewodniczących Zespołów Egzaminacyjnych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0678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677886" y="2325190"/>
            <a:ext cx="390501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OBIEG</a:t>
            </a:r>
            <a:endParaRPr lang="pl-PL" sz="9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81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Biuletyn z instrukcjami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055" t="22492" r="19710" b="17045"/>
          <a:stretch/>
        </p:blipFill>
        <p:spPr>
          <a:xfrm>
            <a:off x="0" y="2164976"/>
            <a:ext cx="9144000" cy="4693024"/>
          </a:xfrm>
          <a:prstGeom prst="rect">
            <a:avLst/>
          </a:prstGeom>
        </p:spPr>
      </p:pic>
      <p:sp>
        <p:nvSpPr>
          <p:cNvPr id="5" name="Elipsa 7"/>
          <p:cNvSpPr/>
          <p:nvPr/>
        </p:nvSpPr>
        <p:spPr>
          <a:xfrm>
            <a:off x="2387020" y="4511488"/>
            <a:ext cx="6382444" cy="3217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6" name="Elipsa 7"/>
          <p:cNvSpPr/>
          <p:nvPr/>
        </p:nvSpPr>
        <p:spPr>
          <a:xfrm>
            <a:off x="0" y="6287171"/>
            <a:ext cx="1442207" cy="3487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pic>
        <p:nvPicPr>
          <p:cNvPr id="7" name="Obraz 6" descr="&lt;strong&gt;Egzamin&lt;/strong&gt; praktyczny na prawo jazdy | Motoryzacja dla każdeg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3" y="831001"/>
            <a:ext cx="1129774" cy="112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3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Zakładka </a:t>
            </a:r>
            <a:r>
              <a:rPr lang="pl-PL" dirty="0"/>
              <a:t>zamówione arkusze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/>
          <a:srcRect l="23294" t="35167" r="65208" b="6340"/>
          <a:stretch/>
        </p:blipFill>
        <p:spPr>
          <a:xfrm>
            <a:off x="752108" y="1976718"/>
            <a:ext cx="1695257" cy="484902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/>
          <a:srcRect l="26849" t="19117" r="27366" b="16361"/>
          <a:stretch/>
        </p:blipFill>
        <p:spPr>
          <a:xfrm>
            <a:off x="2447365" y="1976718"/>
            <a:ext cx="5957047" cy="4719917"/>
          </a:xfrm>
          <a:prstGeom prst="rect">
            <a:avLst/>
          </a:prstGeom>
        </p:spPr>
      </p:pic>
      <p:pic>
        <p:nvPicPr>
          <p:cNvPr id="4" name="Symbol zastępczy zawartości 8" descr="Analizy rynkowe w &lt;strong&gt;dokumentacjach&lt;/strong&gt; podatkowych 25.11.20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785" y="80010"/>
            <a:ext cx="2495549" cy="249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5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Dokumentacja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68624" y="1857103"/>
            <a:ext cx="7704667" cy="742406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Wydruki w pionie i poziomie</a:t>
            </a:r>
            <a:endParaRPr lang="pl-PL" dirty="0"/>
          </a:p>
        </p:txBody>
      </p:sp>
      <p:pic>
        <p:nvPicPr>
          <p:cNvPr id="5" name="Obraz 4" descr="Link do pliku z grafikiem dla dziec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41" y="342050"/>
            <a:ext cx="2257459" cy="2257459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 rotWithShape="1">
          <a:blip r:embed="rId3"/>
          <a:srcRect l="14399" t="26715" r="15760" b="15897"/>
          <a:stretch/>
        </p:blipFill>
        <p:spPr>
          <a:xfrm>
            <a:off x="0" y="2438401"/>
            <a:ext cx="8908869" cy="4419599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0" y="2758991"/>
            <a:ext cx="1776549" cy="150996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126105-1315L</a:t>
            </a:r>
          </a:p>
          <a:p>
            <a:endParaRPr lang="pl-PL" sz="1300" b="1" dirty="0" smtClean="0">
              <a:solidFill>
                <a:srgbClr val="0033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300" b="1" dirty="0" smtClean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Liceum w Krakowie</a:t>
            </a:r>
          </a:p>
          <a:p>
            <a:endParaRPr lang="pl-PL" sz="1400" b="1" dirty="0">
              <a:solidFill>
                <a:srgbClr val="0033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100" dirty="0" smtClean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Kraków, ul. Spokojna 15</a:t>
            </a:r>
          </a:p>
          <a:p>
            <a:r>
              <a:rPr lang="pl-PL" sz="1100" dirty="0" smtClean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31-122 Kraków</a:t>
            </a:r>
          </a:p>
          <a:p>
            <a:r>
              <a:rPr lang="pl-PL" sz="1100" dirty="0" smtClean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Tel. 12 422-22-31</a:t>
            </a:r>
            <a:endParaRPr lang="pl-PL" sz="1100" dirty="0">
              <a:solidFill>
                <a:srgbClr val="0033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Elipsa 7"/>
          <p:cNvSpPr/>
          <p:nvPr/>
        </p:nvSpPr>
        <p:spPr>
          <a:xfrm>
            <a:off x="-52480" y="6048104"/>
            <a:ext cx="1442207" cy="3004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9" name="Elipsa 7"/>
          <p:cNvSpPr/>
          <p:nvPr/>
        </p:nvSpPr>
        <p:spPr>
          <a:xfrm>
            <a:off x="2151487" y="3658596"/>
            <a:ext cx="6382444" cy="3217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11" name="Elipsa 7"/>
          <p:cNvSpPr/>
          <p:nvPr/>
        </p:nvSpPr>
        <p:spPr>
          <a:xfrm>
            <a:off x="1959658" y="4305971"/>
            <a:ext cx="1632628" cy="2616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13" name="Elipsa 7"/>
          <p:cNvSpPr/>
          <p:nvPr/>
        </p:nvSpPr>
        <p:spPr>
          <a:xfrm>
            <a:off x="1959658" y="4702628"/>
            <a:ext cx="1632628" cy="2890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911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 rotWithShape="1">
          <a:blip r:embed="rId2"/>
          <a:srcRect l="23242" t="17536" r="24377" b="6244"/>
          <a:stretch/>
        </p:blipFill>
        <p:spPr>
          <a:xfrm>
            <a:off x="666205" y="117566"/>
            <a:ext cx="7903029" cy="591747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35" y="19050"/>
            <a:ext cx="8229600" cy="608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06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rcRect b="3019"/>
          <a:stretch>
            <a:fillRect/>
          </a:stretch>
        </p:blipFill>
        <p:spPr>
          <a:xfrm>
            <a:off x="-416620" y="3483"/>
            <a:ext cx="9888781" cy="6854517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3034690" y="2921393"/>
            <a:ext cx="6027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TAK</a:t>
            </a:r>
            <a:endParaRPr lang="pl-PL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5683112" y="2535934"/>
            <a:ext cx="364119" cy="2964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pl-PL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>
              <a:lnSpc>
                <a:spcPts val="1400"/>
              </a:lnSpc>
            </a:pPr>
            <a:r>
              <a:rPr lang="pl-PL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>
              <a:lnSpc>
                <a:spcPts val="1400"/>
              </a:lnSpc>
            </a:pPr>
            <a:r>
              <a:rPr lang="pl-PL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>
              <a:lnSpc>
                <a:spcPts val="1400"/>
              </a:lnSpc>
            </a:pPr>
            <a:r>
              <a:rPr lang="pl-PL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>
              <a:lnSpc>
                <a:spcPts val="1400"/>
              </a:lnSpc>
            </a:pPr>
            <a:r>
              <a:rPr lang="pl-PL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>
              <a:lnSpc>
                <a:spcPts val="1400"/>
              </a:lnSpc>
            </a:pPr>
            <a:r>
              <a:rPr lang="pl-PL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>
              <a:lnSpc>
                <a:spcPts val="1400"/>
              </a:lnSpc>
            </a:pPr>
            <a:r>
              <a:rPr lang="pl-PL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>
              <a:lnSpc>
                <a:spcPts val="1400"/>
              </a:lnSpc>
            </a:pPr>
            <a:r>
              <a:rPr lang="pl-PL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>
              <a:lnSpc>
                <a:spcPts val="1400"/>
              </a:lnSpc>
            </a:pPr>
            <a:r>
              <a:rPr lang="pl-PL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  <a:p>
            <a:pPr>
              <a:lnSpc>
                <a:spcPts val="1400"/>
              </a:lnSpc>
            </a:pPr>
            <a:r>
              <a:rPr lang="pl-PL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>
              <a:lnSpc>
                <a:spcPts val="1400"/>
              </a:lnSpc>
            </a:pPr>
            <a:r>
              <a:rPr lang="pl-PL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>
              <a:lnSpc>
                <a:spcPts val="1400"/>
              </a:lnSpc>
            </a:pPr>
            <a:r>
              <a:rPr lang="pl-PL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  <a:p>
            <a:pPr>
              <a:lnSpc>
                <a:spcPts val="1400"/>
              </a:lnSpc>
            </a:pPr>
            <a:r>
              <a:rPr lang="pl-PL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>
              <a:lnSpc>
                <a:spcPts val="1400"/>
              </a:lnSpc>
            </a:pPr>
            <a:r>
              <a:rPr lang="pl-PL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>
              <a:lnSpc>
                <a:spcPts val="1400"/>
              </a:lnSpc>
            </a:pPr>
            <a:r>
              <a:rPr lang="pl-PL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>
              <a:lnSpc>
                <a:spcPts val="1400"/>
              </a:lnSpc>
            </a:pPr>
            <a:r>
              <a:rPr lang="pl-PL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3049355" y="4901764"/>
            <a:ext cx="6027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TAK</a:t>
            </a:r>
            <a:endParaRPr lang="pl-PL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6739162" y="3080590"/>
            <a:ext cx="101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TAK/pkt 1</a:t>
            </a:r>
            <a:endParaRPr lang="pl-PL" sz="1200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7700410" y="5041564"/>
            <a:ext cx="101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</a:t>
            </a:r>
            <a:endParaRPr lang="pl-PL" sz="1200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 flipH="1">
            <a:off x="8349642" y="2441809"/>
            <a:ext cx="9772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20"/>
              </a:lnSpc>
            </a:pPr>
            <a:r>
              <a:rPr lang="pl-PL" sz="1100" dirty="0" smtClean="0">
                <a:latin typeface="Blackadder ITC" panose="04020505051007020D02" pitchFamily="82" charset="0"/>
              </a:rPr>
              <a:t>J Kowalski</a:t>
            </a:r>
          </a:p>
          <a:p>
            <a:pPr>
              <a:lnSpc>
                <a:spcPts val="1520"/>
              </a:lnSpc>
            </a:pPr>
            <a:r>
              <a:rPr lang="pl-PL" sz="1100" dirty="0" smtClean="0">
                <a:latin typeface="Bradley Hand ITC" panose="03070402050302030203" pitchFamily="66" charset="0"/>
              </a:rPr>
              <a:t>S Króli</a:t>
            </a:r>
          </a:p>
          <a:p>
            <a:pPr>
              <a:lnSpc>
                <a:spcPts val="1520"/>
              </a:lnSpc>
            </a:pPr>
            <a:r>
              <a:rPr lang="pl-PL" sz="1100" dirty="0" smtClean="0">
                <a:latin typeface="Bradley Hand ITC" panose="03070402050302030203" pitchFamily="66" charset="0"/>
              </a:rPr>
              <a:t>T. Olech</a:t>
            </a:r>
          </a:p>
          <a:p>
            <a:pPr>
              <a:lnSpc>
                <a:spcPts val="1520"/>
              </a:lnSpc>
            </a:pPr>
            <a:r>
              <a:rPr lang="pl-PL" sz="1100" dirty="0" smtClean="0">
                <a:latin typeface="Bradley Hand ITC" panose="03070402050302030203" pitchFamily="66" charset="0"/>
              </a:rPr>
              <a:t>C </a:t>
            </a:r>
            <a:r>
              <a:rPr lang="pl-PL" sz="1100" dirty="0" err="1" smtClean="0">
                <a:latin typeface="Bradley Hand ITC" panose="03070402050302030203" pitchFamily="66" charset="0"/>
              </a:rPr>
              <a:t>Słdka</a:t>
            </a:r>
            <a:endParaRPr lang="pl-PL" sz="1100" dirty="0">
              <a:latin typeface="Bradley Hand ITC" panose="03070402050302030203" pitchFamily="66" charset="0"/>
            </a:endParaRPr>
          </a:p>
          <a:p>
            <a:pPr>
              <a:lnSpc>
                <a:spcPts val="1520"/>
              </a:lnSpc>
            </a:pPr>
            <a:r>
              <a:rPr lang="pl-PL" sz="1200" dirty="0">
                <a:latin typeface="Bradley Hand ITC" panose="03070402050302030203" pitchFamily="66" charset="0"/>
              </a:rPr>
              <a:t>J </a:t>
            </a:r>
            <a:r>
              <a:rPr lang="pl-PL" sz="1200" dirty="0" smtClean="0">
                <a:latin typeface="Bradley Hand ITC" panose="03070402050302030203" pitchFamily="66" charset="0"/>
              </a:rPr>
              <a:t>Rafa</a:t>
            </a:r>
          </a:p>
          <a:p>
            <a:pPr>
              <a:lnSpc>
                <a:spcPts val="1520"/>
              </a:lnSpc>
            </a:pPr>
            <a:r>
              <a:rPr lang="pl-PL" sz="1100" dirty="0">
                <a:latin typeface="Bradley Hand ITC" panose="03070402050302030203" pitchFamily="66" charset="0"/>
              </a:rPr>
              <a:t>J Kowalski</a:t>
            </a:r>
          </a:p>
          <a:p>
            <a:pPr>
              <a:lnSpc>
                <a:spcPts val="1520"/>
              </a:lnSpc>
            </a:pPr>
            <a:r>
              <a:rPr lang="pl-PL" sz="1100" dirty="0" smtClean="0">
                <a:latin typeface="Bradley Hand ITC" panose="03070402050302030203" pitchFamily="66" charset="0"/>
              </a:rPr>
              <a:t>A. Miś</a:t>
            </a:r>
            <a:endParaRPr lang="pl-PL" sz="1100" dirty="0">
              <a:latin typeface="Bradley Hand ITC" panose="03070402050302030203" pitchFamily="66" charset="0"/>
            </a:endParaRPr>
          </a:p>
          <a:p>
            <a:pPr>
              <a:lnSpc>
                <a:spcPts val="1520"/>
              </a:lnSpc>
            </a:pPr>
            <a:r>
              <a:rPr lang="pl-PL" sz="1100" dirty="0">
                <a:latin typeface="Bradley Hand ITC" panose="03070402050302030203" pitchFamily="66" charset="0"/>
              </a:rPr>
              <a:t>J </a:t>
            </a:r>
            <a:r>
              <a:rPr lang="pl-PL" sz="1100" dirty="0" smtClean="0">
                <a:latin typeface="Bradley Hand ITC" panose="03070402050302030203" pitchFamily="66" charset="0"/>
              </a:rPr>
              <a:t>Kowalski</a:t>
            </a:r>
          </a:p>
          <a:p>
            <a:pPr>
              <a:lnSpc>
                <a:spcPts val="1520"/>
              </a:lnSpc>
            </a:pPr>
            <a:endParaRPr lang="pl-PL" sz="1100" dirty="0" smtClean="0">
              <a:latin typeface="Bradley Hand ITC" panose="03070402050302030203" pitchFamily="66" charset="0"/>
            </a:endParaRPr>
          </a:p>
          <a:p>
            <a:pPr>
              <a:lnSpc>
                <a:spcPts val="1520"/>
              </a:lnSpc>
            </a:pPr>
            <a:r>
              <a:rPr lang="pl-PL" sz="1100" dirty="0" smtClean="0">
                <a:latin typeface="Bradley Hand ITC" panose="03070402050302030203" pitchFamily="66" charset="0"/>
              </a:rPr>
              <a:t>K. Jodła</a:t>
            </a:r>
            <a:endParaRPr lang="pl-PL" sz="1100" dirty="0">
              <a:latin typeface="Bradley Hand ITC" panose="03070402050302030203" pitchFamily="66" charset="0"/>
            </a:endParaRPr>
          </a:p>
          <a:p>
            <a:pPr>
              <a:lnSpc>
                <a:spcPts val="1520"/>
              </a:lnSpc>
            </a:pPr>
            <a:r>
              <a:rPr lang="pl-PL" sz="1100" dirty="0">
                <a:latin typeface="Blackadder ITC" panose="04020505051007020D02" pitchFamily="82" charset="0"/>
              </a:rPr>
              <a:t>J </a:t>
            </a:r>
            <a:r>
              <a:rPr lang="pl-PL" sz="1100" dirty="0" smtClean="0">
                <a:latin typeface="Blackadder ITC" panose="04020505051007020D02" pitchFamily="82" charset="0"/>
              </a:rPr>
              <a:t>Kozaki</a:t>
            </a:r>
          </a:p>
          <a:p>
            <a:pPr>
              <a:lnSpc>
                <a:spcPts val="1520"/>
              </a:lnSpc>
            </a:pPr>
            <a:endParaRPr lang="pl-PL" sz="1100" dirty="0">
              <a:latin typeface="Blackadder ITC" panose="04020505051007020D02" pitchFamily="82" charset="0"/>
            </a:endParaRPr>
          </a:p>
          <a:p>
            <a:pPr>
              <a:lnSpc>
                <a:spcPts val="1520"/>
              </a:lnSpc>
            </a:pPr>
            <a:r>
              <a:rPr lang="pl-PL" sz="1200" dirty="0" smtClean="0">
                <a:latin typeface="Bradley Hand ITC" panose="03070402050302030203" pitchFamily="66" charset="0"/>
              </a:rPr>
              <a:t>A. Droga</a:t>
            </a:r>
          </a:p>
          <a:p>
            <a:pPr>
              <a:lnSpc>
                <a:spcPts val="1520"/>
              </a:lnSpc>
            </a:pPr>
            <a:r>
              <a:rPr lang="pl-PL" sz="1200" dirty="0" smtClean="0">
                <a:latin typeface="Bradley Hand ITC" panose="03070402050302030203" pitchFamily="66" charset="0"/>
              </a:rPr>
              <a:t>H. Bryś</a:t>
            </a:r>
          </a:p>
          <a:p>
            <a:pPr>
              <a:lnSpc>
                <a:spcPts val="1520"/>
              </a:lnSpc>
            </a:pPr>
            <a:r>
              <a:rPr lang="pl-PL" sz="1200" dirty="0">
                <a:latin typeface="Bradley Hand ITC" panose="03070402050302030203" pitchFamily="66" charset="0"/>
              </a:rPr>
              <a:t>A. Nowak</a:t>
            </a:r>
          </a:p>
          <a:p>
            <a:pPr>
              <a:lnSpc>
                <a:spcPts val="1520"/>
              </a:lnSpc>
            </a:pPr>
            <a:r>
              <a:rPr lang="pl-PL" sz="1200" dirty="0" smtClean="0">
                <a:latin typeface="Bradley Hand ITC" panose="03070402050302030203" pitchFamily="66" charset="0"/>
              </a:rPr>
              <a:t>Z. Krzyś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6353672" y="2548126"/>
            <a:ext cx="364119" cy="2964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pl-PL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>
              <a:lnSpc>
                <a:spcPts val="1400"/>
              </a:lnSpc>
            </a:pPr>
            <a:r>
              <a:rPr lang="pl-PL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>
              <a:lnSpc>
                <a:spcPts val="1400"/>
              </a:lnSpc>
            </a:pPr>
            <a:r>
              <a:rPr lang="pl-PL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>
              <a:lnSpc>
                <a:spcPts val="1400"/>
              </a:lnSpc>
            </a:pPr>
            <a:r>
              <a:rPr lang="pl-PL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  <a:p>
            <a:pPr>
              <a:lnSpc>
                <a:spcPts val="1400"/>
              </a:lnSpc>
            </a:pPr>
            <a:r>
              <a:rPr lang="pl-PL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  <a:p>
            <a:pPr>
              <a:lnSpc>
                <a:spcPts val="1400"/>
              </a:lnSpc>
            </a:pPr>
            <a:r>
              <a:rPr lang="pl-PL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  <a:p>
            <a:pPr>
              <a:lnSpc>
                <a:spcPts val="1400"/>
              </a:lnSpc>
            </a:pPr>
            <a:r>
              <a:rPr lang="pl-PL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  <a:p>
            <a:pPr>
              <a:lnSpc>
                <a:spcPts val="1400"/>
              </a:lnSpc>
            </a:pPr>
            <a:r>
              <a:rPr lang="pl-PL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18</a:t>
            </a:r>
          </a:p>
          <a:p>
            <a:pPr>
              <a:lnSpc>
                <a:spcPts val="1400"/>
              </a:lnSpc>
            </a:pPr>
            <a:endParaRPr lang="pl-PL" sz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400"/>
              </a:lnSpc>
            </a:pPr>
            <a:r>
              <a:rPr lang="pl-PL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  <a:p>
            <a:pPr>
              <a:lnSpc>
                <a:spcPts val="1400"/>
              </a:lnSpc>
            </a:pPr>
            <a:r>
              <a:rPr lang="pl-PL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  <a:p>
            <a:pPr>
              <a:lnSpc>
                <a:spcPts val="1400"/>
              </a:lnSpc>
            </a:pPr>
            <a:endParaRPr lang="pl-PL" sz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400"/>
              </a:lnSpc>
            </a:pPr>
            <a:r>
              <a:rPr lang="pl-PL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  <a:p>
            <a:pPr>
              <a:lnSpc>
                <a:spcPts val="1400"/>
              </a:lnSpc>
            </a:pPr>
            <a:r>
              <a:rPr lang="pl-PL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16</a:t>
            </a:r>
          </a:p>
          <a:p>
            <a:pPr>
              <a:lnSpc>
                <a:spcPts val="1400"/>
              </a:lnSpc>
            </a:pPr>
            <a:r>
              <a:rPr lang="pl-PL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  <a:p>
            <a:pPr>
              <a:lnSpc>
                <a:spcPts val="1400"/>
              </a:lnSpc>
            </a:pPr>
            <a:r>
              <a:rPr lang="pl-PL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05493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 rotWithShape="1">
          <a:blip r:embed="rId2"/>
          <a:srcRect l="27447" t="75573" r="24934" b="4930"/>
          <a:stretch/>
        </p:blipFill>
        <p:spPr bwMode="auto">
          <a:xfrm>
            <a:off x="753034" y="2482066"/>
            <a:ext cx="7355541" cy="16144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l="36281" t="32711" r="24703" b="51103"/>
          <a:stretch/>
        </p:blipFill>
        <p:spPr>
          <a:xfrm>
            <a:off x="753035" y="1787235"/>
            <a:ext cx="7324166" cy="170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8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299063" y="1867990"/>
            <a:ext cx="51728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9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EGZAMIN USTNY</a:t>
            </a:r>
          </a:p>
        </p:txBody>
      </p:sp>
    </p:spTree>
    <p:extLst>
      <p:ext uri="{BB962C8B-B14F-4D97-AF65-F5344CB8AC3E}">
        <p14:creationId xmlns:p14="http://schemas.microsoft.com/office/powerpoint/2010/main" val="216380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 rotWithShape="1">
          <a:blip r:embed="rId2"/>
          <a:srcRect l="30809" t="30441" r="23105" b="16320"/>
          <a:stretch/>
        </p:blipFill>
        <p:spPr>
          <a:xfrm>
            <a:off x="1885164" y="13063"/>
            <a:ext cx="7258835" cy="5238206"/>
          </a:xfrm>
          <a:prstGeom prst="rect">
            <a:avLst/>
          </a:prstGeom>
        </p:spPr>
      </p:pic>
      <p:pic>
        <p:nvPicPr>
          <p:cNvPr id="3" name="Obraz 2"/>
          <p:cNvPicPr/>
          <p:nvPr/>
        </p:nvPicPr>
        <p:blipFill rotWithShape="1">
          <a:blip r:embed="rId3"/>
          <a:srcRect l="13393" t="15585" r="71230" b="5901"/>
          <a:stretch/>
        </p:blipFill>
        <p:spPr bwMode="auto">
          <a:xfrm>
            <a:off x="0" y="13063"/>
            <a:ext cx="2017059" cy="60350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08616" y="0"/>
            <a:ext cx="1908443" cy="150996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126105-1315L</a:t>
            </a:r>
          </a:p>
          <a:p>
            <a:endParaRPr lang="pl-PL" sz="1300" b="1" dirty="0" smtClean="0">
              <a:solidFill>
                <a:srgbClr val="0033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300" b="1" dirty="0" smtClean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Liceum w Krakowie</a:t>
            </a:r>
          </a:p>
          <a:p>
            <a:endParaRPr lang="pl-PL" sz="1400" b="1" dirty="0">
              <a:solidFill>
                <a:srgbClr val="0033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100" dirty="0" smtClean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Kraków, ul. Spokojna 15</a:t>
            </a:r>
          </a:p>
          <a:p>
            <a:r>
              <a:rPr lang="pl-PL" sz="1100" dirty="0" smtClean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31-122 Kraków</a:t>
            </a:r>
          </a:p>
          <a:p>
            <a:r>
              <a:rPr lang="pl-PL" sz="1100" dirty="0" smtClean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Tel. 12 422-22-31</a:t>
            </a:r>
            <a:endParaRPr lang="pl-PL" sz="1100" dirty="0">
              <a:solidFill>
                <a:srgbClr val="0033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lipsa 7"/>
          <p:cNvSpPr/>
          <p:nvPr/>
        </p:nvSpPr>
        <p:spPr>
          <a:xfrm>
            <a:off x="0" y="4855030"/>
            <a:ext cx="2181497" cy="566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137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 rotWithShape="1">
          <a:blip r:embed="rId2"/>
          <a:srcRect l="13119" t="12222" r="14519" b="5579"/>
          <a:stretch/>
        </p:blipFill>
        <p:spPr>
          <a:xfrm>
            <a:off x="0" y="699247"/>
            <a:ext cx="9144000" cy="515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8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Tematyka szkolenia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Egzaminy w prawie oświatowym</a:t>
            </a:r>
          </a:p>
          <a:p>
            <a:r>
              <a:rPr lang="pl-PL" dirty="0" smtClean="0"/>
              <a:t>Informacja o sposobie organizacji i przeprowadzania egzaminu maturalnego</a:t>
            </a:r>
          </a:p>
          <a:p>
            <a:r>
              <a:rPr lang="pl-PL" dirty="0" smtClean="0"/>
              <a:t>Sytuacje szczególne na egzaminie maturalnym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4191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/>
          <p:nvPr/>
        </p:nvPicPr>
        <p:blipFill rotWithShape="1">
          <a:blip r:embed="rId2"/>
          <a:srcRect l="13393" t="15585" r="71230" b="5901"/>
          <a:stretch/>
        </p:blipFill>
        <p:spPr bwMode="auto">
          <a:xfrm>
            <a:off x="0" y="13063"/>
            <a:ext cx="2017059" cy="60350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08616" y="0"/>
            <a:ext cx="1908443" cy="150996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126105-1315L</a:t>
            </a:r>
          </a:p>
          <a:p>
            <a:endParaRPr lang="pl-PL" sz="1300" b="1" dirty="0" smtClean="0">
              <a:solidFill>
                <a:srgbClr val="0033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300" b="1" dirty="0" smtClean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Liceum w Krakowie</a:t>
            </a:r>
          </a:p>
          <a:p>
            <a:endParaRPr lang="pl-PL" sz="1400" b="1" dirty="0">
              <a:solidFill>
                <a:srgbClr val="0033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100" dirty="0" smtClean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Kraków, ul. Spokojna 15</a:t>
            </a:r>
          </a:p>
          <a:p>
            <a:r>
              <a:rPr lang="pl-PL" sz="1100" dirty="0" smtClean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31-122 Kraków</a:t>
            </a:r>
          </a:p>
          <a:p>
            <a:r>
              <a:rPr lang="pl-PL" sz="1100" dirty="0" smtClean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Tel. 12 422-22-31</a:t>
            </a:r>
            <a:endParaRPr lang="pl-PL" sz="1100" dirty="0">
              <a:solidFill>
                <a:srgbClr val="0033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lipsa 7"/>
          <p:cNvSpPr/>
          <p:nvPr/>
        </p:nvSpPr>
        <p:spPr>
          <a:xfrm>
            <a:off x="-82220" y="5496137"/>
            <a:ext cx="2181497" cy="2995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pic>
        <p:nvPicPr>
          <p:cNvPr id="6" name="Obraz 5"/>
          <p:cNvPicPr/>
          <p:nvPr/>
        </p:nvPicPr>
        <p:blipFill rotWithShape="1">
          <a:blip r:embed="rId3"/>
          <a:srcRect l="34877" t="16173" r="19266" b="57067"/>
          <a:stretch/>
        </p:blipFill>
        <p:spPr bwMode="auto">
          <a:xfrm>
            <a:off x="2017059" y="47942"/>
            <a:ext cx="7032812" cy="26952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az 6"/>
          <p:cNvPicPr/>
          <p:nvPr/>
        </p:nvPicPr>
        <p:blipFill rotWithShape="1">
          <a:blip r:embed="rId3"/>
          <a:srcRect l="13723" t="86750" r="72057" b="4722"/>
          <a:stretch/>
        </p:blipFill>
        <p:spPr bwMode="auto">
          <a:xfrm>
            <a:off x="1338542" y="5567376"/>
            <a:ext cx="4147857" cy="12138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Elipsa 7"/>
          <p:cNvSpPr/>
          <p:nvPr/>
        </p:nvSpPr>
        <p:spPr>
          <a:xfrm>
            <a:off x="1230973" y="6048104"/>
            <a:ext cx="2440074" cy="4199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10" name="Elipsa 7"/>
          <p:cNvSpPr/>
          <p:nvPr/>
        </p:nvSpPr>
        <p:spPr>
          <a:xfrm>
            <a:off x="4313428" y="886254"/>
            <a:ext cx="2440074" cy="4199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pic>
        <p:nvPicPr>
          <p:cNvPr id="9" name="Obraz 8"/>
          <p:cNvPicPr/>
          <p:nvPr/>
        </p:nvPicPr>
        <p:blipFill rotWithShape="1">
          <a:blip r:embed="rId4"/>
          <a:srcRect l="35247" t="30877" r="21053" b="29425"/>
          <a:stretch/>
        </p:blipFill>
        <p:spPr bwMode="auto">
          <a:xfrm>
            <a:off x="2064651" y="602829"/>
            <a:ext cx="6995589" cy="29606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Elipsa 7"/>
          <p:cNvSpPr/>
          <p:nvPr/>
        </p:nvSpPr>
        <p:spPr>
          <a:xfrm>
            <a:off x="4516538" y="1501747"/>
            <a:ext cx="2440074" cy="3593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pic>
        <p:nvPicPr>
          <p:cNvPr id="1026" name="Picture 2" descr="part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463" y="0"/>
            <a:ext cx="92858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96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/>
          <p:nvPr/>
        </p:nvPicPr>
        <p:blipFill rotWithShape="1">
          <a:blip r:embed="rId2"/>
          <a:srcRect l="13888" t="57636" r="70404" b="11194"/>
          <a:stretch/>
        </p:blipFill>
        <p:spPr bwMode="auto">
          <a:xfrm>
            <a:off x="0" y="1621092"/>
            <a:ext cx="3168744" cy="35169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Elipsa 7"/>
          <p:cNvSpPr/>
          <p:nvPr/>
        </p:nvSpPr>
        <p:spPr>
          <a:xfrm>
            <a:off x="0" y="1990165"/>
            <a:ext cx="2931459" cy="9163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/>
          <a:srcRect l="14459" t="17411" r="15363" b="12589"/>
          <a:stretch/>
        </p:blipFill>
        <p:spPr>
          <a:xfrm>
            <a:off x="0" y="1031965"/>
            <a:ext cx="9130937" cy="5120641"/>
          </a:xfrm>
          <a:prstGeom prst="rect">
            <a:avLst/>
          </a:prstGeom>
        </p:spPr>
      </p:pic>
      <p:pic>
        <p:nvPicPr>
          <p:cNvPr id="1026" name="Picture 2" descr="par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9250" y="4763"/>
            <a:ext cx="10810875" cy="760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/>
          <p:cNvPicPr/>
          <p:nvPr/>
        </p:nvPicPr>
        <p:blipFill rotWithShape="1">
          <a:blip r:embed="rId5"/>
          <a:srcRect l="40566" t="43129" r="29232" b="15703"/>
          <a:stretch/>
        </p:blipFill>
        <p:spPr bwMode="auto">
          <a:xfrm>
            <a:off x="5199018" y="5138058"/>
            <a:ext cx="3213462" cy="2041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5931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614213" y="365125"/>
            <a:ext cx="7886700" cy="1325563"/>
          </a:xfrm>
        </p:spPr>
        <p:txBody>
          <a:bodyPr/>
          <a:lstStyle/>
          <a:p>
            <a:r>
              <a:rPr lang="pl-PL" dirty="0" smtClean="0"/>
              <a:t>Przekazanie materiałów do OKE</a:t>
            </a:r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326450" y="1755184"/>
            <a:ext cx="861028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pl-PL" sz="20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Po egzaminie ustnym:</a:t>
            </a:r>
            <a:endParaRPr lang="pl-PL" sz="20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jeden </a:t>
            </a:r>
            <a:r>
              <a:rPr lang="pl-PL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egzemplarz protokołu zbiorczego </a:t>
            </a:r>
            <a:r>
              <a:rPr lang="pl-PL" sz="2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(Zał. 12a</a:t>
            </a:r>
            <a:r>
              <a:rPr lang="pl-PL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) </a:t>
            </a:r>
            <a:endParaRPr lang="pl-PL" sz="2000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uzupełnione wykazy zdających część </a:t>
            </a:r>
            <a:r>
              <a:rPr lang="pl-PL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ustną egzaminu </a:t>
            </a:r>
            <a:r>
              <a:rPr lang="pl-PL" sz="2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/>
            </a:r>
            <a:br>
              <a:rPr lang="pl-PL" sz="2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pl-PL" sz="2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(wydruk z systemu </a:t>
            </a:r>
            <a:r>
              <a:rPr lang="pl-PL" sz="20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OBIEG</a:t>
            </a:r>
            <a:r>
              <a:rPr lang="pl-PL" sz="2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kopie </a:t>
            </a:r>
            <a:r>
              <a:rPr lang="pl-PL" sz="2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zaświadczeń stwierdzających </a:t>
            </a:r>
            <a:r>
              <a:rPr lang="pl-PL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uzyskanie tytułu laureata </a:t>
            </a:r>
            <a:r>
              <a:rPr lang="pl-PL" sz="2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lub </a:t>
            </a:r>
            <a:r>
              <a:rPr lang="pl-PL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finalisty </a:t>
            </a:r>
            <a:endParaRPr lang="pl-PL" sz="2000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pl-PL" sz="20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Przekazanie </a:t>
            </a:r>
            <a:r>
              <a:rPr lang="pl-PL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dokumentów</a:t>
            </a:r>
            <a:r>
              <a:rPr lang="pl-PL" sz="20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: </a:t>
            </a:r>
          </a:p>
          <a:p>
            <a:pPr algn="just">
              <a:lnSpc>
                <a:spcPct val="120000"/>
              </a:lnSpc>
            </a:pPr>
            <a:r>
              <a:rPr lang="pl-PL" sz="20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do 2 </a:t>
            </a:r>
            <a:r>
              <a:rPr lang="pl-PL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dni </a:t>
            </a:r>
            <a:r>
              <a:rPr lang="pl-PL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po zakończeniu </a:t>
            </a:r>
            <a:r>
              <a:rPr lang="pl-PL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wszystkich </a:t>
            </a:r>
            <a:r>
              <a:rPr lang="pl-PL" sz="20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egzaminów ustnych </a:t>
            </a:r>
            <a:r>
              <a:rPr lang="pl-PL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w szkole </a:t>
            </a:r>
            <a:r>
              <a:rPr lang="pl-PL" sz="2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/>
            </a:r>
            <a:br>
              <a:rPr lang="pl-PL" sz="2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pl-PL" sz="2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(j. polski i j. obce) komplet dokumentów w jednej kopercie należy </a:t>
            </a:r>
            <a:r>
              <a:rPr lang="pl-PL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wysłać </a:t>
            </a:r>
            <a:r>
              <a:rPr lang="pl-PL" sz="2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pocztą</a:t>
            </a:r>
            <a:endParaRPr lang="pl-PL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693" y="4921732"/>
            <a:ext cx="2518307" cy="15705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127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TRONA GŁÓWNA - Maraga &lt;strong&gt;Domek&lt;/strong&gt; | Maraga &lt;strong&gt;Domek&lt;/strong&g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766" y="2430958"/>
            <a:ext cx="1610541" cy="19175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e tekstowe 2"/>
          <p:cNvSpPr txBox="1"/>
          <p:nvPr/>
        </p:nvSpPr>
        <p:spPr>
          <a:xfrm>
            <a:off x="2589167" y="2110825"/>
            <a:ext cx="2050869" cy="2479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endParaRPr lang="pl-PL" sz="150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5445307" y="2092404"/>
            <a:ext cx="177845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endParaRPr lang="pl-PL" sz="150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982133" y="457201"/>
            <a:ext cx="7704667" cy="19812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kern="1200" cap="none">
                <a:ln w="3175" cmpd="sng"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dirty="0" smtClean="0"/>
              <a:t>Dokumentacja</a:t>
            </a:r>
            <a:br>
              <a:rPr lang="pl-PL" dirty="0" smtClean="0"/>
            </a:br>
            <a:r>
              <a:rPr lang="pl-PL" dirty="0" smtClean="0"/>
              <a:t> przekazywana do OKE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/>
          <a:srcRect l="28917" t="24553" r="22993" b="30466"/>
          <a:stretch/>
        </p:blipFill>
        <p:spPr>
          <a:xfrm>
            <a:off x="640896" y="1731144"/>
            <a:ext cx="8189595" cy="430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8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982133" y="457201"/>
            <a:ext cx="7704667" cy="19812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kern="1200" cap="none">
                <a:ln w="3175" cmpd="sng"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dirty="0" smtClean="0"/>
              <a:t>Dokumentacja</a:t>
            </a:r>
            <a:br>
              <a:rPr lang="pl-PL" dirty="0" smtClean="0"/>
            </a:br>
            <a:r>
              <a:rPr lang="pl-PL" dirty="0" smtClean="0"/>
              <a:t> pozostawiana w szkole</a:t>
            </a:r>
            <a:endParaRPr lang="pl-PL" dirty="0"/>
          </a:p>
        </p:txBody>
      </p:sp>
      <p:pic>
        <p:nvPicPr>
          <p:cNvPr id="6" name="Obraz 5" descr="&lt;strong&gt;szkola&lt;/strong&g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263" y="2261686"/>
            <a:ext cx="3400000" cy="285714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/>
          <a:srcRect l="24198" t="13125" r="22692" b="49018"/>
          <a:stretch/>
        </p:blipFill>
        <p:spPr>
          <a:xfrm>
            <a:off x="282519" y="2261686"/>
            <a:ext cx="8666409" cy="355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Hasła </a:t>
            </a:r>
            <a:r>
              <a:rPr lang="pl-PL" dirty="0"/>
              <a:t>dla zdających</a:t>
            </a:r>
          </a:p>
        </p:txBody>
      </p:sp>
      <p:pic>
        <p:nvPicPr>
          <p:cNvPr id="6" name="Obraz 5"/>
          <p:cNvPicPr/>
          <p:nvPr/>
        </p:nvPicPr>
        <p:blipFill rotWithShape="1">
          <a:blip r:embed="rId2"/>
          <a:srcRect l="13265" t="15519" r="15080" b="5840"/>
          <a:stretch/>
        </p:blipFill>
        <p:spPr>
          <a:xfrm>
            <a:off x="706602" y="1933304"/>
            <a:ext cx="7980198" cy="4206239"/>
          </a:xfrm>
          <a:prstGeom prst="rect">
            <a:avLst/>
          </a:prstGeom>
        </p:spPr>
      </p:pic>
      <p:sp>
        <p:nvSpPr>
          <p:cNvPr id="5" name="Elipsa 7"/>
          <p:cNvSpPr/>
          <p:nvPr/>
        </p:nvSpPr>
        <p:spPr>
          <a:xfrm>
            <a:off x="706602" y="4389121"/>
            <a:ext cx="1442207" cy="3004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7" name="pole tekstowe 6"/>
          <p:cNvSpPr txBox="1"/>
          <p:nvPr/>
        </p:nvSpPr>
        <p:spPr>
          <a:xfrm>
            <a:off x="811105" y="1914717"/>
            <a:ext cx="1724297" cy="124649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126105-1315L</a:t>
            </a:r>
          </a:p>
          <a:p>
            <a:endParaRPr lang="pl-PL" sz="1300" b="1" dirty="0" smtClean="0">
              <a:solidFill>
                <a:srgbClr val="0033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300" b="1" dirty="0" smtClean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Liceum w Krakowie</a:t>
            </a:r>
          </a:p>
          <a:p>
            <a:r>
              <a:rPr lang="pl-PL" sz="1100" dirty="0" smtClean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Kraków, ul. Spokojna 15</a:t>
            </a:r>
          </a:p>
          <a:p>
            <a:r>
              <a:rPr lang="pl-PL" sz="1100" dirty="0" smtClean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31-122 Kraków</a:t>
            </a:r>
          </a:p>
          <a:p>
            <a:r>
              <a:rPr lang="pl-PL" sz="1100" dirty="0" smtClean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Tel. 12 422-22-31</a:t>
            </a:r>
            <a:endParaRPr lang="pl-PL" sz="1100" dirty="0">
              <a:solidFill>
                <a:srgbClr val="0033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0" y="1939018"/>
            <a:ext cx="611505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3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-255494" y="2158831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	</a:t>
            </a:r>
            <a:r>
              <a:rPr lang="pl-PL" sz="10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pl-PL" sz="9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Wyniki</a:t>
            </a:r>
            <a:endParaRPr lang="pl-PL" sz="9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36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Ogłoszenie wyników</a:t>
            </a:r>
            <a:endParaRPr lang="pl-PL" dirty="0"/>
          </a:p>
        </p:txBody>
      </p:sp>
      <p:sp>
        <p:nvSpPr>
          <p:cNvPr id="10" name="Symbol zastępczy zawartości 9"/>
          <p:cNvSpPr>
            <a:spLocks noGrp="1"/>
          </p:cNvSpPr>
          <p:nvPr>
            <p:ph idx="1"/>
          </p:nvPr>
        </p:nvSpPr>
        <p:spPr>
          <a:xfrm>
            <a:off x="632509" y="1846729"/>
            <a:ext cx="7704667" cy="3332816"/>
          </a:xfrm>
        </p:spPr>
        <p:txBody>
          <a:bodyPr>
            <a:normAutofit/>
          </a:bodyPr>
          <a:lstStyle/>
          <a:p>
            <a:r>
              <a:rPr lang="pl-PL" sz="8000" dirty="0" smtClean="0"/>
              <a:t>30 czerwca 2017</a:t>
            </a:r>
          </a:p>
        </p:txBody>
      </p:sp>
      <p:pic>
        <p:nvPicPr>
          <p:cNvPr id="4" name="Obraz 3"/>
          <p:cNvPicPr/>
          <p:nvPr/>
        </p:nvPicPr>
        <p:blipFill rotWithShape="1">
          <a:blip r:embed="rId2"/>
          <a:srcRect l="14881" t="9116" r="21297" b="48834"/>
          <a:stretch/>
        </p:blipFill>
        <p:spPr bwMode="auto">
          <a:xfrm>
            <a:off x="0" y="2009448"/>
            <a:ext cx="9144000" cy="3599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Elipsa 7"/>
          <p:cNvSpPr/>
          <p:nvPr/>
        </p:nvSpPr>
        <p:spPr>
          <a:xfrm>
            <a:off x="0" y="3562788"/>
            <a:ext cx="1627094" cy="4178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7" name="Elipsa 7"/>
          <p:cNvSpPr/>
          <p:nvPr/>
        </p:nvSpPr>
        <p:spPr>
          <a:xfrm>
            <a:off x="6233209" y="4132047"/>
            <a:ext cx="1627094" cy="4178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459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Listy kontrolne</a:t>
            </a:r>
            <a:endParaRPr lang="pl-PL" dirty="0"/>
          </a:p>
        </p:txBody>
      </p:sp>
      <p:pic>
        <p:nvPicPr>
          <p:cNvPr id="4" name="Symbol zastępczy zawartości 5" descr="&lt;strong&gt;dokument&lt;/strong&g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84" y="2105297"/>
            <a:ext cx="3332163" cy="33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7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/>
          <p:nvPr/>
        </p:nvPicPr>
        <p:blipFill rotWithShape="1">
          <a:blip r:embed="rId2"/>
          <a:srcRect l="13567" t="53392" r="43805" b="14650"/>
          <a:stretch/>
        </p:blipFill>
        <p:spPr>
          <a:xfrm>
            <a:off x="0" y="1182188"/>
            <a:ext cx="9144000" cy="3942416"/>
          </a:xfrm>
          <a:prstGeom prst="rect">
            <a:avLst/>
          </a:prstGeom>
        </p:spPr>
      </p:pic>
      <p:sp>
        <p:nvSpPr>
          <p:cNvPr id="5" name="Elipsa 7"/>
          <p:cNvSpPr/>
          <p:nvPr/>
        </p:nvSpPr>
        <p:spPr>
          <a:xfrm>
            <a:off x="0" y="4767944"/>
            <a:ext cx="1920240" cy="4611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pic>
        <p:nvPicPr>
          <p:cNvPr id="7" name="Obraz 6"/>
          <p:cNvPicPr/>
          <p:nvPr/>
        </p:nvPicPr>
        <p:blipFill rotWithShape="1">
          <a:blip r:embed="rId3"/>
          <a:srcRect l="31249" t="31758" r="28375" b="39098"/>
          <a:stretch/>
        </p:blipFill>
        <p:spPr bwMode="auto">
          <a:xfrm>
            <a:off x="3356001" y="284252"/>
            <a:ext cx="5787999" cy="26901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Elipsa 7"/>
          <p:cNvSpPr/>
          <p:nvPr/>
        </p:nvSpPr>
        <p:spPr>
          <a:xfrm>
            <a:off x="3485809" y="1629311"/>
            <a:ext cx="2172381" cy="5729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pic>
        <p:nvPicPr>
          <p:cNvPr id="6" name="Obraz 5"/>
          <p:cNvPicPr/>
          <p:nvPr/>
        </p:nvPicPr>
        <p:blipFill rotWithShape="1">
          <a:blip r:embed="rId4"/>
          <a:srcRect l="31543" t="60522" r="42257" b="28826"/>
          <a:stretch/>
        </p:blipFill>
        <p:spPr>
          <a:xfrm>
            <a:off x="3166203" y="3230880"/>
            <a:ext cx="5977797" cy="153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0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893" y="233681"/>
            <a:ext cx="7704667" cy="1301261"/>
          </a:xfrm>
        </p:spPr>
        <p:txBody>
          <a:bodyPr>
            <a:normAutofit/>
          </a:bodyPr>
          <a:lstStyle/>
          <a:p>
            <a:r>
              <a:rPr lang="pl-PL" sz="3600" dirty="0" smtClean="0"/>
              <a:t>Egzaminy w prawie oświatowym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57470" y="1691640"/>
            <a:ext cx="7704667" cy="4358640"/>
          </a:xfrm>
        </p:spPr>
        <p:txBody>
          <a:bodyPr>
            <a:normAutofit fontScale="85000" lnSpcReduction="20000"/>
          </a:bodyPr>
          <a:lstStyle/>
          <a:p>
            <a:r>
              <a:rPr lang="pl-PL" sz="2800" dirty="0" smtClean="0"/>
              <a:t>Ustawa o systemie oświaty</a:t>
            </a:r>
          </a:p>
          <a:p>
            <a:r>
              <a:rPr lang="pl-PL" sz="2800" dirty="0" smtClean="0"/>
              <a:t>Ustawa Prawo oświatowe*</a:t>
            </a:r>
          </a:p>
          <a:p>
            <a:r>
              <a:rPr lang="pl-PL" sz="2800" dirty="0"/>
              <a:t>Przepisy wprowadzające ustawę - Prawo </a:t>
            </a:r>
            <a:r>
              <a:rPr lang="pl-PL" sz="2800" dirty="0" smtClean="0"/>
              <a:t>oświatowe*</a:t>
            </a:r>
          </a:p>
          <a:p>
            <a:r>
              <a:rPr lang="pl-PL" sz="2800" dirty="0" smtClean="0"/>
              <a:t>Rozporządzenie Ministra Edukacji Narodowej w sprawie szczegółowych warunków i sposobu przeprowadzania egzaminu gimnazjalnego i  egzaminu maturalnego*</a:t>
            </a:r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 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/>
              <a:t>*</a:t>
            </a:r>
            <a:r>
              <a:rPr lang="pl-PL" dirty="0" smtClean="0"/>
              <a:t>Dz</a:t>
            </a:r>
            <a:r>
              <a:rPr lang="pl-PL" dirty="0"/>
              <a:t>. U. z 2017 r. poz. </a:t>
            </a:r>
            <a:r>
              <a:rPr lang="pl-PL" dirty="0" smtClean="0"/>
              <a:t>59 i 60 </a:t>
            </a:r>
            <a:br>
              <a:rPr lang="pl-PL" dirty="0" smtClean="0"/>
            </a:br>
            <a:r>
              <a:rPr lang="pl-PL" dirty="0" smtClean="0"/>
              <a:t>  Dz. U. z 2016 r. poz. 2223</a:t>
            </a:r>
          </a:p>
          <a:p>
            <a:pPr marL="0" indent="0">
              <a:buNone/>
            </a:pP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176143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/>
          <p:nvPr/>
        </p:nvPicPr>
        <p:blipFill rotWithShape="1">
          <a:blip r:embed="rId2"/>
          <a:srcRect l="23480" t="16761" r="45932" b="8582"/>
          <a:stretch/>
        </p:blipFill>
        <p:spPr bwMode="auto">
          <a:xfrm>
            <a:off x="1936377" y="0"/>
            <a:ext cx="5298142" cy="63335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8117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 rotWithShape="1">
          <a:blip r:embed="rId2"/>
          <a:srcRect l="22322" t="16468" r="45106" b="10462"/>
          <a:stretch/>
        </p:blipFill>
        <p:spPr bwMode="auto">
          <a:xfrm>
            <a:off x="1912562" y="0"/>
            <a:ext cx="5241274" cy="61929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7009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95943" y="1201785"/>
            <a:ext cx="864761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	</a:t>
            </a:r>
            <a:r>
              <a:rPr lang="pl-PL" sz="9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Przygotowanie egzaminu</a:t>
            </a:r>
          </a:p>
        </p:txBody>
      </p:sp>
    </p:spTree>
    <p:extLst>
      <p:ext uri="{BB962C8B-B14F-4D97-AF65-F5344CB8AC3E}">
        <p14:creationId xmlns:p14="http://schemas.microsoft.com/office/powerpoint/2010/main" val="212675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Powoływanie zespołów nadzorujących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165" y="2125326"/>
            <a:ext cx="8148804" cy="4019442"/>
          </a:xfrm>
        </p:spPr>
        <p:txBody>
          <a:bodyPr>
            <a:noAutofit/>
          </a:bodyPr>
          <a:lstStyle/>
          <a:p>
            <a:pPr algn="just"/>
            <a:r>
              <a:rPr lang="pl-PL" sz="1800" dirty="0"/>
              <a:t>W skład zespołu nadzorującego wchodzi co najmniej</a:t>
            </a:r>
            <a:r>
              <a:rPr lang="pl-PL" dirty="0"/>
              <a:t> 3 </a:t>
            </a:r>
            <a:r>
              <a:rPr lang="pl-PL" sz="1800" dirty="0"/>
              <a:t>nauczycieli, z tym że 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co </a:t>
            </a:r>
            <a:r>
              <a:rPr lang="pl-PL" sz="1800" dirty="0"/>
              <a:t>najmniej </a:t>
            </a:r>
            <a:r>
              <a:rPr lang="pl-PL" dirty="0" smtClean="0"/>
              <a:t>1 </a:t>
            </a:r>
            <a:r>
              <a:rPr lang="pl-PL" sz="1800" dirty="0" smtClean="0"/>
              <a:t> nauczyciel </a:t>
            </a:r>
            <a:r>
              <a:rPr lang="pl-PL" sz="1800" dirty="0"/>
              <a:t>jest zatrudniony w</a:t>
            </a:r>
            <a:r>
              <a:rPr lang="pl-PL" sz="1800" dirty="0" smtClean="0"/>
              <a:t>:</a:t>
            </a:r>
          </a:p>
          <a:p>
            <a:pPr marL="800100" lvl="1" indent="-342900" algn="just">
              <a:buFont typeface="+mj-lt"/>
              <a:buAutoNum type="alphaLcPeriod"/>
            </a:pPr>
            <a:r>
              <a:rPr lang="pl-PL" sz="1800" dirty="0" smtClean="0"/>
              <a:t>szkole</a:t>
            </a:r>
            <a:r>
              <a:rPr lang="pl-PL" sz="1800" dirty="0"/>
              <a:t>,  w  której  jest  przeprowadzany  egzamin  maturalny;  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nauczyciel  </a:t>
            </a:r>
            <a:r>
              <a:rPr lang="pl-PL" sz="1800" dirty="0"/>
              <a:t>ten  pełni  funkcję </a:t>
            </a:r>
            <a:r>
              <a:rPr lang="pl-PL" sz="1800" dirty="0" smtClean="0"/>
              <a:t>przewodniczącego </a:t>
            </a:r>
            <a:r>
              <a:rPr lang="pl-PL" sz="1800" dirty="0"/>
              <a:t>zespołu</a:t>
            </a:r>
          </a:p>
          <a:p>
            <a:pPr marL="800100" lvl="1" indent="-342900" algn="just">
              <a:buFont typeface="+mj-lt"/>
              <a:buAutoNum type="alphaLcPeriod"/>
            </a:pPr>
            <a:r>
              <a:rPr lang="pl-PL" sz="1800" dirty="0" smtClean="0"/>
              <a:t>innej </a:t>
            </a:r>
            <a:r>
              <a:rPr lang="pl-PL" sz="1800" dirty="0"/>
              <a:t>szkole lub w placówce</a:t>
            </a:r>
            <a:r>
              <a:rPr lang="pl-PL" sz="1800" dirty="0" smtClean="0"/>
              <a:t>.</a:t>
            </a:r>
            <a:endParaRPr lang="pl-PL" sz="1800" dirty="0"/>
          </a:p>
          <a:p>
            <a:pPr algn="just"/>
            <a:r>
              <a:rPr lang="pl-PL" sz="1800" dirty="0"/>
              <a:t>Jeżeli w sali egzaminacyjnej jest nie więcej niż </a:t>
            </a:r>
            <a:r>
              <a:rPr lang="pl-PL" dirty="0"/>
              <a:t>5 </a:t>
            </a:r>
            <a:r>
              <a:rPr lang="pl-PL" sz="1800" dirty="0"/>
              <a:t>zdających, w skład zespołu </a:t>
            </a:r>
            <a:r>
              <a:rPr lang="pl-PL" sz="1800" dirty="0" smtClean="0"/>
              <a:t>nadzorującego wchodzi co </a:t>
            </a:r>
            <a:r>
              <a:rPr lang="pl-PL" sz="1800" dirty="0"/>
              <a:t>najmniej </a:t>
            </a:r>
            <a:r>
              <a:rPr lang="pl-PL" dirty="0"/>
              <a:t>2 </a:t>
            </a:r>
            <a:r>
              <a:rPr lang="pl-PL" sz="1800" dirty="0"/>
              <a:t>nauczycieli. </a:t>
            </a:r>
          </a:p>
          <a:p>
            <a:pPr algn="just"/>
            <a:r>
              <a:rPr lang="pl-PL" sz="1800" dirty="0" smtClean="0"/>
              <a:t>Jeżeli </a:t>
            </a:r>
            <a:r>
              <a:rPr lang="pl-PL" sz="1800" dirty="0"/>
              <a:t>w sali egzaminacyjnej jest więcej niż </a:t>
            </a:r>
            <a:r>
              <a:rPr lang="pl-PL" dirty="0"/>
              <a:t>30 zdających</a:t>
            </a:r>
            <a:r>
              <a:rPr lang="pl-PL" sz="1800" dirty="0"/>
              <a:t>, liczbę członków zespołu nadzorującego </a:t>
            </a:r>
            <a:r>
              <a:rPr lang="pl-PL" sz="1800" dirty="0" smtClean="0"/>
              <a:t>zwiększa </a:t>
            </a:r>
            <a:r>
              <a:rPr lang="pl-PL" sz="1800" dirty="0"/>
              <a:t>się o </a:t>
            </a:r>
            <a:r>
              <a:rPr lang="pl-PL" dirty="0"/>
              <a:t>1</a:t>
            </a:r>
            <a:r>
              <a:rPr lang="pl-PL" sz="1800" dirty="0" smtClean="0"/>
              <a:t> </a:t>
            </a:r>
            <a:r>
              <a:rPr lang="pl-PL" sz="1800" dirty="0"/>
              <a:t>nauczyciela na </a:t>
            </a:r>
            <a:r>
              <a:rPr lang="pl-PL" sz="1800" dirty="0" smtClean="0"/>
              <a:t>każdych kolejnych</a:t>
            </a:r>
            <a:br>
              <a:rPr lang="pl-PL" sz="1800" dirty="0" smtClean="0"/>
            </a:br>
            <a:r>
              <a:rPr lang="pl-PL" sz="1800" dirty="0" smtClean="0"/>
              <a:t> </a:t>
            </a:r>
            <a:r>
              <a:rPr lang="pl-PL" dirty="0"/>
              <a:t>20 zdających. </a:t>
            </a:r>
          </a:p>
        </p:txBody>
      </p:sp>
      <p:pic>
        <p:nvPicPr>
          <p:cNvPr id="4" name="Obraz 3" descr="75+ Free Stock Images 3D Human Character Best Collection &amp; High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53" y="457201"/>
            <a:ext cx="960120" cy="1280160"/>
          </a:xfrm>
          <a:prstGeom prst="rect">
            <a:avLst/>
          </a:prstGeom>
        </p:spPr>
      </p:pic>
      <p:pic>
        <p:nvPicPr>
          <p:cNvPr id="5" name="Obraz 4" descr="Un objectif : on l’a atteint ou on ne l’a pas atteint, on se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92" y="597015"/>
            <a:ext cx="1140346" cy="1140346"/>
          </a:xfrm>
          <a:prstGeom prst="rect">
            <a:avLst/>
          </a:prstGeom>
        </p:spPr>
      </p:pic>
      <p:pic>
        <p:nvPicPr>
          <p:cNvPr id="6" name="Obraz 5" descr="Un objectif : on l’a atteint ou on ne l’a pas atteint, on se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597" y="788231"/>
            <a:ext cx="1140346" cy="114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7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Kto </a:t>
            </a:r>
            <a:r>
              <a:rPr lang="pl-PL" u="sng" dirty="0" smtClean="0"/>
              <a:t>nie może </a:t>
            </a:r>
            <a:r>
              <a:rPr lang="pl-PL" dirty="0" smtClean="0"/>
              <a:t>wchodzić w skład zespołu nadzorującego?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84597" y="2703576"/>
            <a:ext cx="7704667" cy="20634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smtClean="0"/>
              <a:t>Nauczyciel posiadający </a:t>
            </a:r>
            <a:r>
              <a:rPr lang="pl-PL" dirty="0"/>
              <a:t>uprawnienia do </a:t>
            </a:r>
            <a:r>
              <a:rPr lang="pl-PL" dirty="0" smtClean="0"/>
              <a:t>nauczania danego przedmiotu lub </a:t>
            </a:r>
            <a:r>
              <a:rPr lang="pl-PL" dirty="0"/>
              <a:t>prowadzący </a:t>
            </a:r>
            <a:r>
              <a:rPr lang="pl-PL" dirty="0" smtClean="0"/>
              <a:t>zajęcia </a:t>
            </a:r>
            <a:r>
              <a:rPr lang="pl-PL" dirty="0"/>
              <a:t>z </a:t>
            </a:r>
            <a:r>
              <a:rPr lang="pl-PL" dirty="0" smtClean="0"/>
              <a:t>przedmiotu, </a:t>
            </a:r>
            <a:r>
              <a:rPr lang="pl-PL" dirty="0"/>
              <a:t>z którego jest przeprowadzana część </a:t>
            </a:r>
            <a:r>
              <a:rPr lang="pl-PL" dirty="0" smtClean="0"/>
              <a:t>pisemna </a:t>
            </a:r>
            <a:r>
              <a:rPr lang="pl-PL" dirty="0"/>
              <a:t>egzaminu maturalnego, oraz wychowawca </a:t>
            </a:r>
            <a:r>
              <a:rPr lang="pl-PL" dirty="0" smtClean="0"/>
              <a:t>zdających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9449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Powoływanie zespołów </a:t>
            </a:r>
            <a:r>
              <a:rPr lang="pl-PL" dirty="0" smtClean="0"/>
              <a:t>przedmiotowych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16992" y="2263793"/>
            <a:ext cx="8510016" cy="3368912"/>
          </a:xfrm>
        </p:spPr>
        <p:txBody>
          <a:bodyPr>
            <a:noAutofit/>
          </a:bodyPr>
          <a:lstStyle/>
          <a:p>
            <a:pPr algn="just"/>
            <a:r>
              <a:rPr lang="pl-PL" dirty="0"/>
              <a:t>W skład zespołu przedmiotowego wchodzi:</a:t>
            </a:r>
          </a:p>
          <a:p>
            <a:pPr marL="914400" lvl="1" indent="-457200" algn="just">
              <a:buFont typeface="+mj-lt"/>
              <a:buAutoNum type="alphaLcPeriod"/>
            </a:pPr>
            <a:r>
              <a:rPr lang="pl-PL" dirty="0" smtClean="0"/>
              <a:t>nauczyciel </a:t>
            </a:r>
            <a:r>
              <a:rPr lang="pl-PL" dirty="0"/>
              <a:t>przedmiotu, z którego jest przeprowadzana część ustna egzaminu maturalnego, </a:t>
            </a:r>
            <a:r>
              <a:rPr lang="pl-PL" b="1" dirty="0" smtClean="0"/>
              <a:t>wpisany </a:t>
            </a:r>
            <a:r>
              <a:rPr lang="pl-PL" b="1" dirty="0"/>
              <a:t>do </a:t>
            </a:r>
            <a:r>
              <a:rPr lang="pl-PL" b="1" dirty="0" smtClean="0"/>
              <a:t>ewidencji egzaminatorów</a:t>
            </a:r>
            <a:r>
              <a:rPr lang="pl-PL" dirty="0" smtClean="0"/>
              <a:t>, jako </a:t>
            </a:r>
            <a:r>
              <a:rPr lang="pl-PL" b="1" dirty="0"/>
              <a:t>przewodniczący</a:t>
            </a:r>
          </a:p>
          <a:p>
            <a:pPr marL="914400" lvl="1" indent="-457200" algn="just">
              <a:buFont typeface="+mj-lt"/>
              <a:buAutoNum type="alphaLcPeriod"/>
            </a:pPr>
            <a:r>
              <a:rPr lang="pl-PL" dirty="0" smtClean="0"/>
              <a:t>drugi </a:t>
            </a:r>
            <a:r>
              <a:rPr lang="pl-PL" dirty="0"/>
              <a:t>nauczyciel przedmiotu, z którego </a:t>
            </a:r>
            <a:r>
              <a:rPr lang="pl-PL" dirty="0" smtClean="0"/>
              <a:t>jest przeprowadzana </a:t>
            </a:r>
            <a:r>
              <a:rPr lang="pl-PL" dirty="0"/>
              <a:t>część ustna egzaminu maturalnego </a:t>
            </a:r>
            <a:r>
              <a:rPr lang="pl-PL" dirty="0" smtClean="0"/>
              <a:t>jako </a:t>
            </a:r>
            <a:r>
              <a:rPr lang="pl-PL" b="1" dirty="0"/>
              <a:t>członek</a:t>
            </a:r>
            <a:r>
              <a:rPr lang="pl-PL" dirty="0"/>
              <a:t>.</a:t>
            </a:r>
          </a:p>
          <a:p>
            <a:pPr algn="just"/>
            <a:r>
              <a:rPr lang="pl-PL" dirty="0" smtClean="0"/>
              <a:t>Co </a:t>
            </a:r>
            <a:r>
              <a:rPr lang="pl-PL" dirty="0"/>
              <a:t>najmniej jeden nauczyciel wchodzący w skład zespołu przedmiotowego jest </a:t>
            </a:r>
            <a:r>
              <a:rPr lang="pl-PL" dirty="0" smtClean="0"/>
              <a:t>zatrudniony </a:t>
            </a:r>
            <a:r>
              <a:rPr lang="pl-PL" dirty="0"/>
              <a:t>w innej </a:t>
            </a:r>
            <a:r>
              <a:rPr lang="pl-PL" dirty="0" smtClean="0"/>
              <a:t>szkole </a:t>
            </a:r>
            <a:r>
              <a:rPr lang="pl-PL" dirty="0"/>
              <a:t>lub w placówce.</a:t>
            </a:r>
          </a:p>
        </p:txBody>
      </p:sp>
      <p:pic>
        <p:nvPicPr>
          <p:cNvPr id="4" name="Obraz 3" descr="Un objectif : on l’a atteint ou on ne l’a pas atteint, on se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49" y="466208"/>
            <a:ext cx="1297278" cy="1297278"/>
          </a:xfrm>
          <a:prstGeom prst="rect">
            <a:avLst/>
          </a:prstGeom>
        </p:spPr>
      </p:pic>
      <p:pic>
        <p:nvPicPr>
          <p:cNvPr id="5" name="Obraz 4" descr="75+ Free Stock Images 3D Human Character Best Collection &amp; High ..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5" t="3724" r="12705" b="3421"/>
          <a:stretch/>
        </p:blipFill>
        <p:spPr>
          <a:xfrm>
            <a:off x="235131" y="574766"/>
            <a:ext cx="73152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0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Nauczyciel wspomagający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47002" y="1791789"/>
            <a:ext cx="7704667" cy="3332816"/>
          </a:xfrm>
        </p:spPr>
        <p:txBody>
          <a:bodyPr>
            <a:normAutofit/>
          </a:bodyPr>
          <a:lstStyle/>
          <a:p>
            <a:r>
              <a:rPr lang="pl-PL" sz="4400" dirty="0" smtClean="0"/>
              <a:t>w pisaniu</a:t>
            </a:r>
          </a:p>
          <a:p>
            <a:r>
              <a:rPr lang="pl-PL" sz="4400" dirty="0" smtClean="0"/>
              <a:t>w czytaniu</a:t>
            </a:r>
            <a:endParaRPr lang="pl-PL" sz="4400" dirty="0"/>
          </a:p>
        </p:txBody>
      </p:sp>
      <p:pic>
        <p:nvPicPr>
          <p:cNvPr id="4" name="Obraz 3" descr="Jak napisać podanie? Pisanie podania KROK PO KROKU - porady Mowimyjak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841" y="1951505"/>
            <a:ext cx="4730394" cy="1714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Książki Nastolatek - bloog.pl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829" y="2972684"/>
            <a:ext cx="3082182" cy="2311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Исходный файл ‎ (SVG-файл, номинально 36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3663"/>
            <a:ext cx="5305425" cy="4572000"/>
          </a:xfrm>
          <a:prstGeom prst="rect">
            <a:avLst/>
          </a:prstGeom>
        </p:spPr>
      </p:pic>
      <p:pic>
        <p:nvPicPr>
          <p:cNvPr id="9" name="Obraz 8" descr="Исходный файл ‎ (SVG-файл, номинально 36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947" y="833663"/>
            <a:ext cx="5305425" cy="4572000"/>
          </a:xfrm>
          <a:prstGeom prst="rect">
            <a:avLst/>
          </a:prstGeom>
        </p:spPr>
      </p:pic>
      <p:pic>
        <p:nvPicPr>
          <p:cNvPr id="7" name="Obraz 6" descr="Magnetofono Grundig Tk 146 Stereo Funcionando Pictures to pin on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490" y="207990"/>
            <a:ext cx="6363592" cy="5529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927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254034" y="2233749"/>
            <a:ext cx="7040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9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	Dystrybucja</a:t>
            </a:r>
          </a:p>
        </p:txBody>
      </p:sp>
    </p:spTree>
    <p:extLst>
      <p:ext uri="{BB962C8B-B14F-4D97-AF65-F5344CB8AC3E}">
        <p14:creationId xmlns:p14="http://schemas.microsoft.com/office/powerpoint/2010/main" val="59529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6390" y="457200"/>
            <a:ext cx="7994468" cy="1981200"/>
          </a:xfrm>
        </p:spPr>
        <p:txBody>
          <a:bodyPr/>
          <a:lstStyle/>
          <a:p>
            <a:r>
              <a:rPr lang="pl-PL" dirty="0" smtClean="0"/>
              <a:t>Dystrybucja kodów i zestawów</a:t>
            </a:r>
            <a:br>
              <a:rPr lang="pl-PL" dirty="0" smtClean="0"/>
            </a:br>
            <a:r>
              <a:rPr lang="pl-PL" dirty="0" smtClean="0"/>
              <a:t> do egzaminów ustnych z j. obcych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60832" y="2667000"/>
            <a:ext cx="8193023" cy="3332816"/>
          </a:xfrm>
        </p:spPr>
        <p:txBody>
          <a:bodyPr/>
          <a:lstStyle/>
          <a:p>
            <a:r>
              <a:rPr lang="pl-PL" sz="4800" dirty="0" smtClean="0"/>
              <a:t> 27 </a:t>
            </a:r>
            <a:r>
              <a:rPr lang="pl-PL" sz="4800" dirty="0"/>
              <a:t>kwietnia 2017 roku w POP</a:t>
            </a:r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6" name="Obraz 5" descr="&lt;strong&gt;Koperty&lt;/strong&gt; samoklejące HK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5632" r="4636" b="5370"/>
          <a:stretch/>
        </p:blipFill>
        <p:spPr>
          <a:xfrm>
            <a:off x="5212418" y="3924219"/>
            <a:ext cx="1776548" cy="1515292"/>
          </a:xfrm>
          <a:prstGeom prst="rect">
            <a:avLst/>
          </a:prstGeom>
        </p:spPr>
      </p:pic>
      <p:pic>
        <p:nvPicPr>
          <p:cNvPr id="7" name="Picture 2" descr="par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523" y="3983514"/>
            <a:ext cx="1575842" cy="117724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29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6390" y="457200"/>
            <a:ext cx="8490856" cy="1981200"/>
          </a:xfrm>
        </p:spPr>
        <p:txBody>
          <a:bodyPr/>
          <a:lstStyle/>
          <a:p>
            <a:r>
              <a:rPr lang="pl-PL" dirty="0" smtClean="0"/>
              <a:t>Udostępnienie zestawów</a:t>
            </a:r>
            <a:br>
              <a:rPr lang="pl-PL" dirty="0" smtClean="0"/>
            </a:br>
            <a:r>
              <a:rPr lang="pl-PL" dirty="0" smtClean="0"/>
              <a:t> do egzaminów ustnych z j. polskiego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74869" y="2667000"/>
            <a:ext cx="7704667" cy="2819400"/>
          </a:xfrm>
        </p:spPr>
        <p:txBody>
          <a:bodyPr>
            <a:normAutofit/>
          </a:bodyPr>
          <a:lstStyle/>
          <a:p>
            <a:r>
              <a:rPr lang="pl-PL" b="1" dirty="0" smtClean="0"/>
              <a:t>Zestawy:</a:t>
            </a:r>
          </a:p>
          <a:p>
            <a:pPr lvl="1"/>
            <a:r>
              <a:rPr lang="pl-PL" sz="2400" dirty="0" smtClean="0"/>
              <a:t>4 maja - płyta CD (2 szt.)</a:t>
            </a:r>
          </a:p>
          <a:p>
            <a:pPr lvl="1"/>
            <a:r>
              <a:rPr lang="pl-PL" sz="2400" dirty="0" smtClean="0"/>
              <a:t>5 maja - w systemie OBIEG</a:t>
            </a:r>
          </a:p>
          <a:p>
            <a:r>
              <a:rPr lang="pl-PL" b="1" dirty="0" smtClean="0"/>
              <a:t>Hasła do </a:t>
            </a:r>
            <a:r>
              <a:rPr lang="pl-PL" b="1" dirty="0"/>
              <a:t>plików </a:t>
            </a:r>
            <a:r>
              <a:rPr lang="pl-PL" dirty="0" smtClean="0"/>
              <a:t>:</a:t>
            </a:r>
          </a:p>
          <a:p>
            <a:pPr lvl="1"/>
            <a:r>
              <a:rPr lang="pl-PL" sz="2400" dirty="0" smtClean="0"/>
              <a:t>dzień przed egzaminem ok. 8.00 - w systemie OBIEG</a:t>
            </a:r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7510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01701" y="388190"/>
            <a:ext cx="7704667" cy="52621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Ustawa o systemie oświaty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29" y="1406105"/>
            <a:ext cx="9179929" cy="4700789"/>
          </a:xfrm>
        </p:spPr>
      </p:pic>
    </p:spTree>
    <p:extLst>
      <p:ext uri="{BB962C8B-B14F-4D97-AF65-F5344CB8AC3E}">
        <p14:creationId xmlns:p14="http://schemas.microsoft.com/office/powerpoint/2010/main" val="19009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/>
          <a:srcRect l="27411" t="22827" r="24499" b="10446"/>
          <a:stretch/>
        </p:blipFill>
        <p:spPr>
          <a:xfrm>
            <a:off x="0" y="0"/>
            <a:ext cx="9144000" cy="628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7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Przygotowanie </a:t>
            </a:r>
            <a:r>
              <a:rPr lang="pl-PL" dirty="0" err="1" smtClean="0"/>
              <a:t>sal</a:t>
            </a:r>
            <a:r>
              <a:rPr lang="pl-PL" dirty="0" smtClean="0"/>
              <a:t> i sprzętu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03702" y="2118361"/>
            <a:ext cx="8228234" cy="3624071"/>
          </a:xfrm>
        </p:spPr>
        <p:txBody>
          <a:bodyPr>
            <a:normAutofit fontScale="77500" lnSpcReduction="20000"/>
          </a:bodyPr>
          <a:lstStyle/>
          <a:p>
            <a:pPr marL="457200" indent="-457200" algn="just">
              <a:lnSpc>
                <a:spcPct val="160000"/>
              </a:lnSpc>
              <a:buFont typeface="+mj-lt"/>
              <a:buAutoNum type="arabicPeriod"/>
            </a:pPr>
            <a:r>
              <a:rPr lang="pl-PL" sz="2300" b="1" dirty="0" smtClean="0">
                <a:solidFill>
                  <a:schemeClr val="bg2">
                    <a:lumMod val="25000"/>
                  </a:schemeClr>
                </a:solidFill>
                <a:effectLst/>
              </a:rPr>
              <a:t>Zdający mogą pisać w jednej sali „stary i nowy” egzamin</a:t>
            </a:r>
            <a:r>
              <a:rPr lang="pl-PL" sz="2300" dirty="0" smtClean="0">
                <a:solidFill>
                  <a:schemeClr val="bg2">
                    <a:lumMod val="25000"/>
                  </a:schemeClr>
                </a:solidFill>
                <a:effectLst/>
              </a:rPr>
              <a:t/>
            </a:r>
            <a:br>
              <a:rPr lang="pl-PL" sz="2300" dirty="0" smtClean="0">
                <a:solidFill>
                  <a:schemeClr val="bg2">
                    <a:lumMod val="25000"/>
                  </a:schemeClr>
                </a:solidFill>
                <a:effectLst/>
              </a:rPr>
            </a:br>
            <a:r>
              <a:rPr lang="pl-PL" sz="230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z wyjątkiem egzaminu z języka obcego, wykorzystaniem urządzeń technicznych </a:t>
            </a:r>
            <a:br>
              <a:rPr lang="pl-PL" sz="2300" dirty="0" smtClean="0">
                <a:solidFill>
                  <a:schemeClr val="bg2">
                    <a:lumMod val="25000"/>
                  </a:schemeClr>
                </a:solidFill>
                <a:effectLst/>
              </a:rPr>
            </a:br>
            <a:r>
              <a:rPr lang="pl-PL" sz="230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i egzaminu z nauczycielem wspomagającym</a:t>
            </a:r>
            <a:endParaRPr lang="pl-PL" sz="2300" b="1" dirty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 dniu poprzedzającym egzamin należy </a:t>
            </a:r>
            <a:r>
              <a:rPr lang="pl-PL" b="1" dirty="0" smtClean="0">
                <a:solidFill>
                  <a:schemeClr val="bg2">
                    <a:lumMod val="25000"/>
                  </a:schemeClr>
                </a:solidFill>
                <a:effectLst/>
              </a:rPr>
              <a:t>sprawdzić:</a:t>
            </a:r>
          </a:p>
          <a:p>
            <a:pPr lvl="1" algn="just"/>
            <a:r>
              <a:rPr lang="pl-PL" sz="230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stan </a:t>
            </a:r>
            <a:r>
              <a:rPr lang="pl-PL" sz="2300" dirty="0">
                <a:solidFill>
                  <a:schemeClr val="bg2">
                    <a:lumMod val="25000"/>
                  </a:schemeClr>
                </a:solidFill>
                <a:effectLst/>
              </a:rPr>
              <a:t>techniczny odtwarzaczy płyt CD, </a:t>
            </a:r>
            <a:r>
              <a:rPr lang="pl-PL" sz="230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głośników</a:t>
            </a:r>
            <a:endParaRPr lang="pl-PL" sz="2300" dirty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lvl="1" algn="just"/>
            <a:r>
              <a:rPr lang="pl-PL" sz="230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właściwe </a:t>
            </a:r>
            <a:r>
              <a:rPr lang="pl-PL" sz="2300" dirty="0">
                <a:solidFill>
                  <a:schemeClr val="bg2">
                    <a:lumMod val="25000"/>
                  </a:schemeClr>
                </a:solidFill>
                <a:effectLst/>
              </a:rPr>
              <a:t>odtwarzanie </a:t>
            </a:r>
            <a:r>
              <a:rPr lang="pl-PL" sz="230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ścieżek:</a:t>
            </a:r>
          </a:p>
          <a:p>
            <a:pPr lvl="2" algn="just"/>
            <a:r>
              <a:rPr lang="pl-PL" sz="2300" dirty="0">
                <a:solidFill>
                  <a:schemeClr val="bg2">
                    <a:lumMod val="25000"/>
                  </a:schemeClr>
                </a:solidFill>
                <a:effectLst/>
              </a:rPr>
              <a:t>t</a:t>
            </a:r>
            <a:r>
              <a:rPr lang="pl-PL" sz="230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eksty do poszczególnych zadań są nagrane na CD jako odrębne ścieżki</a:t>
            </a:r>
          </a:p>
          <a:p>
            <a:pPr lvl="2" algn="just"/>
            <a:r>
              <a:rPr lang="pl-PL" sz="230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odtwarzacze CD automatycznie przechodzą do kolejnej ścieżki</a:t>
            </a:r>
          </a:p>
          <a:p>
            <a:pPr lvl="1" algn="just"/>
            <a:r>
              <a:rPr lang="pl-PL" sz="230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rozmieszczenie </a:t>
            </a:r>
            <a:r>
              <a:rPr lang="pl-PL" sz="2300" dirty="0">
                <a:solidFill>
                  <a:schemeClr val="bg2">
                    <a:lumMod val="25000"/>
                  </a:schemeClr>
                </a:solidFill>
                <a:effectLst/>
              </a:rPr>
              <a:t>sprzętu gwarantujące wysoką jakość </a:t>
            </a:r>
            <a:r>
              <a:rPr lang="pl-PL" sz="230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dźwięku</a:t>
            </a:r>
          </a:p>
        </p:txBody>
      </p:sp>
      <p:pic>
        <p:nvPicPr>
          <p:cNvPr id="4" name="Obraz 3" descr="&lt;strong&gt;ucho&lt;/strong&g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59" y="5046351"/>
            <a:ext cx="1732750" cy="16345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Opis &lt;strong&gt;Głośnik&lt;/strong&gt; tubowy Monacor RU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54" y="73851"/>
            <a:ext cx="1723758" cy="16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6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5237" y="231243"/>
            <a:ext cx="7704667" cy="1981200"/>
          </a:xfrm>
        </p:spPr>
        <p:txBody>
          <a:bodyPr/>
          <a:lstStyle/>
          <a:p>
            <a:r>
              <a:rPr lang="pl-PL" dirty="0" smtClean="0"/>
              <a:t>Przygotowanie </a:t>
            </a:r>
            <a:r>
              <a:rPr lang="pl-PL" dirty="0" err="1" smtClean="0"/>
              <a:t>sal</a:t>
            </a:r>
            <a:r>
              <a:rPr lang="pl-PL" dirty="0" smtClean="0"/>
              <a:t> egzaminacyjnych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78605" y="2286427"/>
            <a:ext cx="7886700" cy="3199973"/>
          </a:xfrm>
        </p:spPr>
        <p:txBody>
          <a:bodyPr/>
          <a:lstStyle/>
          <a:p>
            <a:pPr marL="0" indent="0" algn="just">
              <a:buNone/>
            </a:pPr>
            <a:endParaRPr lang="pl-PL" b="1" dirty="0" smtClean="0">
              <a:effectLst/>
            </a:endParaRPr>
          </a:p>
          <a:p>
            <a:pPr marL="0" indent="0" algn="just">
              <a:buNone/>
            </a:pPr>
            <a:r>
              <a:rPr lang="pl-PL" b="1" dirty="0" smtClean="0">
                <a:effectLst/>
              </a:rPr>
              <a:t>Do każdej sali należy przygotować:</a:t>
            </a:r>
            <a:endParaRPr lang="pl-PL" b="1" dirty="0">
              <a:effectLst/>
            </a:endParaRPr>
          </a:p>
          <a:p>
            <a:pPr algn="just"/>
            <a:r>
              <a:rPr lang="pl-PL" sz="2000" dirty="0" smtClean="0">
                <a:effectLst/>
              </a:rPr>
              <a:t>losy </a:t>
            </a:r>
            <a:r>
              <a:rPr lang="pl-PL" sz="2000" dirty="0">
                <a:effectLst/>
              </a:rPr>
              <a:t>z numerami </a:t>
            </a:r>
            <a:r>
              <a:rPr lang="pl-PL" sz="2000" dirty="0" smtClean="0">
                <a:effectLst/>
              </a:rPr>
              <a:t>stolików</a:t>
            </a:r>
          </a:p>
          <a:p>
            <a:pPr algn="just"/>
            <a:r>
              <a:rPr lang="pl-PL" sz="2000" dirty="0" smtClean="0">
                <a:effectLst/>
              </a:rPr>
              <a:t>kartki </a:t>
            </a:r>
            <a:r>
              <a:rPr lang="pl-PL" sz="2000" dirty="0">
                <a:effectLst/>
              </a:rPr>
              <a:t>z numerami stolików (do oznaczenia </a:t>
            </a:r>
            <a:r>
              <a:rPr lang="pl-PL" sz="2000" dirty="0" smtClean="0">
                <a:effectLst/>
              </a:rPr>
              <a:t>stolików)</a:t>
            </a:r>
          </a:p>
          <a:p>
            <a:pPr algn="just"/>
            <a:r>
              <a:rPr lang="pl-PL" sz="2000" dirty="0" smtClean="0">
                <a:effectLst/>
              </a:rPr>
              <a:t>plany </a:t>
            </a:r>
            <a:r>
              <a:rPr lang="pl-PL" sz="2000" dirty="0" err="1" smtClean="0">
                <a:effectLst/>
              </a:rPr>
              <a:t>sal</a:t>
            </a:r>
            <a:r>
              <a:rPr lang="pl-PL" sz="2000" dirty="0" smtClean="0">
                <a:effectLst/>
              </a:rPr>
              <a:t> egzaminacyjnych dla 3 lub więcej zdających w sali (zał. 13)</a:t>
            </a:r>
          </a:p>
          <a:p>
            <a:pPr algn="just"/>
            <a:r>
              <a:rPr lang="pl-PL" sz="2000" dirty="0" smtClean="0">
                <a:effectLst/>
              </a:rPr>
              <a:t>naklejki </a:t>
            </a:r>
            <a:r>
              <a:rPr lang="pl-PL" sz="2000" dirty="0">
                <a:effectLst/>
              </a:rPr>
              <a:t>z kodami kreskowymi </a:t>
            </a:r>
            <a:r>
              <a:rPr lang="pl-PL" sz="2000" dirty="0" smtClean="0">
                <a:effectLst/>
              </a:rPr>
              <a:t>otrzymane z </a:t>
            </a:r>
            <a:r>
              <a:rPr lang="pl-PL" sz="2000" dirty="0" err="1" smtClean="0">
                <a:effectLst/>
              </a:rPr>
              <a:t>OKE</a:t>
            </a:r>
            <a:endParaRPr lang="pl-PL" dirty="0">
              <a:effectLst/>
            </a:endParaRPr>
          </a:p>
          <a:p>
            <a:pPr algn="just"/>
            <a:endParaRPr lang="pl-PL" dirty="0"/>
          </a:p>
        </p:txBody>
      </p:sp>
      <p:pic>
        <p:nvPicPr>
          <p:cNvPr id="6" name="Obraz 5" descr="... klientowi? Czyli parę słów o tłumaczeniowej &lt;strong&gt;liście&lt;/strong&gt; &lt;strong&gt;kontrolnej&lt;/strong&gt;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2" t="4978" r="19372" b="6641"/>
          <a:stretch/>
        </p:blipFill>
        <p:spPr>
          <a:xfrm>
            <a:off x="6905895" y="937034"/>
            <a:ext cx="1750424" cy="189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8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64567" y="0"/>
            <a:ext cx="7704667" cy="1981200"/>
          </a:xfrm>
        </p:spPr>
        <p:txBody>
          <a:bodyPr/>
          <a:lstStyle/>
          <a:p>
            <a:r>
              <a:rPr lang="pl-PL" dirty="0" smtClean="0"/>
              <a:t>W dniu egzaminu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42587" y="1529660"/>
            <a:ext cx="7886700" cy="474922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pl-PL" sz="2000" b="1" dirty="0" smtClean="0">
                <a:effectLst/>
              </a:rPr>
              <a:t>Przewodniczący ZN sprawdzają:</a:t>
            </a:r>
            <a:endParaRPr lang="pl-PL" sz="2000" b="1" dirty="0">
              <a:effectLst/>
            </a:endParaRPr>
          </a:p>
          <a:p>
            <a:pPr lvl="1" algn="just">
              <a:lnSpc>
                <a:spcPct val="120000"/>
              </a:lnSpc>
            </a:pPr>
            <a:r>
              <a:rPr lang="pl-PL" sz="2000" dirty="0" smtClean="0">
                <a:effectLst/>
              </a:rPr>
              <a:t>usunięcie z sali pomocy dydaktycznych</a:t>
            </a:r>
          </a:p>
          <a:p>
            <a:pPr lvl="1" algn="just">
              <a:lnSpc>
                <a:spcPct val="120000"/>
              </a:lnSpc>
            </a:pPr>
            <a:r>
              <a:rPr lang="pl-PL" sz="2000" dirty="0" smtClean="0">
                <a:effectLst/>
              </a:rPr>
              <a:t>ustawienie ponumerowanych stolików</a:t>
            </a:r>
          </a:p>
          <a:p>
            <a:pPr lvl="1" algn="just">
              <a:lnSpc>
                <a:spcPct val="120000"/>
              </a:lnSpc>
            </a:pPr>
            <a:r>
              <a:rPr lang="pl-PL" sz="2000" dirty="0" smtClean="0">
                <a:effectLst/>
              </a:rPr>
              <a:t>przygotowanie losów z numerami stolików</a:t>
            </a:r>
            <a:endParaRPr lang="pl-PL" sz="2000" dirty="0">
              <a:effectLst/>
            </a:endParaRPr>
          </a:p>
          <a:p>
            <a:pPr lvl="1" algn="just">
              <a:lnSpc>
                <a:spcPct val="120000"/>
              </a:lnSpc>
            </a:pPr>
            <a:r>
              <a:rPr lang="pl-PL" sz="2000" dirty="0" smtClean="0">
                <a:effectLst/>
              </a:rPr>
              <a:t>przygotowanie odpowiednich stanowisk dla zdających uprawnionych do dostosowanych warunków egzaminu</a:t>
            </a:r>
          </a:p>
          <a:p>
            <a:pPr lvl="1" algn="just">
              <a:lnSpc>
                <a:spcPct val="120000"/>
              </a:lnSpc>
            </a:pPr>
            <a:r>
              <a:rPr lang="pl-PL" sz="2000" dirty="0" smtClean="0">
                <a:effectLst/>
              </a:rPr>
              <a:t>przygotowanie miejsc dla członków ZN oraz obserwatorów</a:t>
            </a:r>
          </a:p>
          <a:p>
            <a:pPr lvl="1" algn="just">
              <a:lnSpc>
                <a:spcPct val="120000"/>
              </a:lnSpc>
            </a:pPr>
            <a:r>
              <a:rPr lang="pl-PL" sz="2000" dirty="0" smtClean="0">
                <a:effectLst/>
              </a:rPr>
              <a:t>umieszczenie w widocznym miejscu materiałów pomocniczych</a:t>
            </a:r>
          </a:p>
          <a:p>
            <a:pPr lvl="1" algn="just">
              <a:lnSpc>
                <a:spcPct val="120000"/>
              </a:lnSpc>
            </a:pPr>
            <a:r>
              <a:rPr lang="pl-PL" sz="2000" dirty="0" smtClean="0">
                <a:effectLst/>
              </a:rPr>
              <a:t>umieszczenie w widocznym miejscu sprawnego zegara i tablicy </a:t>
            </a:r>
            <a:br>
              <a:rPr lang="pl-PL" sz="2000" dirty="0" smtClean="0">
                <a:effectLst/>
              </a:rPr>
            </a:br>
            <a:r>
              <a:rPr lang="pl-PL" sz="2000" dirty="0" smtClean="0">
                <a:effectLst/>
              </a:rPr>
              <a:t>do zapisania godziny rozpoczęcia i zakończenia egzaminu</a:t>
            </a:r>
            <a:endParaRPr lang="pl-PL" dirty="0"/>
          </a:p>
        </p:txBody>
      </p:sp>
      <p:pic>
        <p:nvPicPr>
          <p:cNvPr id="5" name="Obraz 4" descr="&lt;strong&gt;Lista kontrolna&lt;/strong&gt; zielony — Zdjęcie stockow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691" y="-1"/>
            <a:ext cx="2142309" cy="321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2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99699" y="-248194"/>
            <a:ext cx="7704667" cy="1981200"/>
          </a:xfrm>
        </p:spPr>
        <p:txBody>
          <a:bodyPr/>
          <a:lstStyle/>
          <a:p>
            <a:r>
              <a:rPr lang="pl-PL" dirty="0" smtClean="0"/>
              <a:t>W dniu egzaminu przed jego rozpoczęciem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6720" y="1375518"/>
            <a:ext cx="8278368" cy="4622946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endParaRPr lang="pl-PL" b="1" dirty="0" smtClean="0">
              <a:effectLst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2000" b="1" dirty="0" smtClean="0">
                <a:effectLst/>
              </a:rPr>
              <a:t>Przewodniczący ZN sprawdzają:</a:t>
            </a:r>
            <a:endParaRPr lang="pl-PL" sz="2000" b="1" dirty="0">
              <a:effectLst/>
            </a:endParaRPr>
          </a:p>
          <a:p>
            <a:pPr lvl="1" algn="just">
              <a:lnSpc>
                <a:spcPct val="120000"/>
              </a:lnSpc>
            </a:pPr>
            <a:r>
              <a:rPr lang="pl-PL" dirty="0" smtClean="0">
                <a:effectLst/>
              </a:rPr>
              <a:t>umieszczenie przed salą, w widocznym miejscu list zdających</a:t>
            </a:r>
          </a:p>
          <a:p>
            <a:pPr lvl="1" algn="just">
              <a:lnSpc>
                <a:spcPct val="120000"/>
              </a:lnSpc>
            </a:pPr>
            <a:r>
              <a:rPr lang="pl-PL" dirty="0" smtClean="0">
                <a:effectLst/>
              </a:rPr>
              <a:t>przygotowanie sprzętu (np. odtwarzaczy CD, słuchawek, komputerów, itd..)</a:t>
            </a:r>
          </a:p>
          <a:p>
            <a:pPr lvl="1" algn="just">
              <a:lnSpc>
                <a:spcPct val="120000"/>
              </a:lnSpc>
            </a:pPr>
            <a:r>
              <a:rPr lang="pl-PL" dirty="0" smtClean="0">
                <a:effectLst/>
              </a:rPr>
              <a:t>przygotowania zapasowych przyborów do pisania i baterii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2000" b="1" dirty="0">
                <a:effectLst/>
              </a:rPr>
              <a:t>Przewodniczący </a:t>
            </a:r>
            <a:r>
              <a:rPr lang="pl-PL" sz="2000" b="1" dirty="0" smtClean="0">
                <a:effectLst/>
              </a:rPr>
              <a:t>ZN przypominają członkom ZN: </a:t>
            </a:r>
          </a:p>
          <a:p>
            <a:pPr lvl="1" algn="just">
              <a:lnSpc>
                <a:spcPct val="120000"/>
              </a:lnSpc>
            </a:pPr>
            <a:r>
              <a:rPr lang="pl-PL" dirty="0" smtClean="0">
                <a:effectLst/>
              </a:rPr>
              <a:t>procedurę przebiegu części pisemnej egzaminu</a:t>
            </a:r>
          </a:p>
          <a:p>
            <a:pPr lvl="1" algn="just">
              <a:lnSpc>
                <a:spcPct val="120000"/>
              </a:lnSpc>
            </a:pPr>
            <a:r>
              <a:rPr lang="pl-PL" dirty="0">
                <a:effectLst/>
              </a:rPr>
              <a:t>i</a:t>
            </a:r>
            <a:r>
              <a:rPr lang="pl-PL" dirty="0" smtClean="0">
                <a:effectLst/>
              </a:rPr>
              <a:t>nformację, który obszar sali został każdemu z nich wyznaczony</a:t>
            </a:r>
            <a:br>
              <a:rPr lang="pl-PL" dirty="0" smtClean="0">
                <a:effectLst/>
              </a:rPr>
            </a:br>
            <a:r>
              <a:rPr lang="pl-PL" dirty="0" smtClean="0">
                <a:effectLst/>
              </a:rPr>
              <a:t>do nadzorowania, zwracając uwagę na odpowiedzialność za: </a:t>
            </a:r>
          </a:p>
          <a:p>
            <a:pPr lvl="2" algn="just">
              <a:lnSpc>
                <a:spcPct val="120000"/>
              </a:lnSpc>
            </a:pPr>
            <a:r>
              <a:rPr lang="pl-PL" sz="2100" dirty="0" smtClean="0">
                <a:effectLst/>
              </a:rPr>
              <a:t>samodzielność pracy zdających</a:t>
            </a:r>
          </a:p>
          <a:p>
            <a:pPr lvl="2" algn="just">
              <a:lnSpc>
                <a:spcPct val="120000"/>
              </a:lnSpc>
            </a:pPr>
            <a:r>
              <a:rPr lang="pl-PL" sz="2100" dirty="0" smtClean="0">
                <a:effectLst/>
              </a:rPr>
              <a:t>kompletność zakodowania arkuszy i kart odpowiedzi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3995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3383" y="0"/>
            <a:ext cx="7704667" cy="1981200"/>
          </a:xfrm>
        </p:spPr>
        <p:txBody>
          <a:bodyPr/>
          <a:lstStyle/>
          <a:p>
            <a:r>
              <a:rPr lang="pl-PL" dirty="0" smtClean="0"/>
              <a:t>Przed rozpoczęciem egzaminu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33" y="4682236"/>
            <a:ext cx="2966809" cy="21628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542072" y="1663540"/>
            <a:ext cx="78867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000" b="1" dirty="0" smtClean="0">
                <a:effectLst/>
              </a:rPr>
              <a:t>Po zajęciu miejsc przez zdających PZN odbiera od PZE:</a:t>
            </a:r>
          </a:p>
          <a:p>
            <a:pPr algn="just"/>
            <a:r>
              <a:rPr lang="pl-PL" sz="2000" dirty="0" smtClean="0">
                <a:effectLst/>
              </a:rPr>
              <a:t>odpowiednią </a:t>
            </a:r>
            <a:r>
              <a:rPr lang="pl-PL" sz="2000" dirty="0">
                <a:effectLst/>
              </a:rPr>
              <a:t>liczbę arkuszy egzaminacyjnych</a:t>
            </a:r>
          </a:p>
          <a:p>
            <a:pPr algn="just"/>
            <a:r>
              <a:rPr lang="pl-PL" sz="2000" i="1" dirty="0" smtClean="0">
                <a:effectLst/>
              </a:rPr>
              <a:t>wykaz zdających </a:t>
            </a:r>
            <a:r>
              <a:rPr lang="pl-PL" sz="2000" i="1" dirty="0">
                <a:effectLst/>
              </a:rPr>
              <a:t>w sali egzaminacyjnej</a:t>
            </a:r>
            <a:r>
              <a:rPr lang="pl-PL" sz="2000" dirty="0">
                <a:effectLst/>
              </a:rPr>
              <a:t>, wydrukowany z systemu </a:t>
            </a:r>
            <a:r>
              <a:rPr lang="pl-PL" sz="2000" dirty="0" smtClean="0">
                <a:effectLst/>
              </a:rPr>
              <a:t>OBIEG</a:t>
            </a:r>
            <a:endParaRPr lang="pl-PL" sz="2000" dirty="0">
              <a:effectLst/>
            </a:endParaRPr>
          </a:p>
          <a:p>
            <a:pPr algn="just"/>
            <a:r>
              <a:rPr lang="pl-PL" sz="2000" dirty="0" smtClean="0">
                <a:effectLst/>
              </a:rPr>
              <a:t>formularz </a:t>
            </a:r>
            <a:r>
              <a:rPr lang="pl-PL" sz="2000" i="1" dirty="0" smtClean="0">
                <a:effectLst/>
              </a:rPr>
              <a:t>protokołu </a:t>
            </a:r>
            <a:r>
              <a:rPr lang="pl-PL" sz="2000" i="1" dirty="0">
                <a:effectLst/>
              </a:rPr>
              <a:t>przebiegu </a:t>
            </a:r>
            <a:r>
              <a:rPr lang="pl-PL" sz="2000" i="1" dirty="0" smtClean="0">
                <a:effectLst/>
              </a:rPr>
              <a:t>egzaminu </a:t>
            </a:r>
            <a:r>
              <a:rPr lang="pl-PL" sz="2000" i="1" dirty="0">
                <a:effectLst/>
              </a:rPr>
              <a:t>w danej sali </a:t>
            </a:r>
            <a:r>
              <a:rPr lang="pl-PL" sz="2000" i="1" dirty="0" smtClean="0">
                <a:effectLst/>
              </a:rPr>
              <a:t>egzaminacyjnej</a:t>
            </a:r>
            <a:endParaRPr lang="pl-PL" sz="2000" dirty="0">
              <a:effectLst/>
            </a:endParaRPr>
          </a:p>
          <a:p>
            <a:pPr algn="just"/>
            <a:r>
              <a:rPr lang="pl-PL" sz="2000" dirty="0" smtClean="0">
                <a:effectLst/>
              </a:rPr>
              <a:t>płyty </a:t>
            </a:r>
            <a:r>
              <a:rPr lang="pl-PL" sz="2000" dirty="0">
                <a:effectLst/>
              </a:rPr>
              <a:t>CD w przypadku </a:t>
            </a:r>
            <a:r>
              <a:rPr lang="pl-PL" sz="2000" dirty="0" smtClean="0">
                <a:effectLst/>
              </a:rPr>
              <a:t>egzaminu z j. obcego </a:t>
            </a:r>
            <a:endParaRPr lang="pl-PL" sz="2000" dirty="0">
              <a:effectLst/>
            </a:endParaRPr>
          </a:p>
          <a:p>
            <a:pPr algn="just"/>
            <a:r>
              <a:rPr lang="pl-PL" sz="2000" dirty="0" smtClean="0">
                <a:effectLst/>
              </a:rPr>
              <a:t>zwrotne </a:t>
            </a:r>
            <a:r>
              <a:rPr lang="pl-PL" sz="2000" dirty="0">
                <a:effectLst/>
              </a:rPr>
              <a:t>koperty do spakowania materiałów egzaminacyjnych </a:t>
            </a:r>
            <a:r>
              <a:rPr lang="pl-PL" sz="2000" dirty="0" smtClean="0">
                <a:effectLst/>
              </a:rPr>
              <a:t/>
            </a:r>
            <a:br>
              <a:rPr lang="pl-PL" sz="2000" dirty="0" smtClean="0">
                <a:effectLst/>
              </a:rPr>
            </a:br>
            <a:r>
              <a:rPr lang="pl-PL" sz="2000" dirty="0" smtClean="0">
                <a:effectLst/>
              </a:rPr>
              <a:t>(</a:t>
            </a:r>
            <a:r>
              <a:rPr lang="pl-PL" sz="2000" dirty="0">
                <a:effectLst/>
              </a:rPr>
              <a:t>foliowe </a:t>
            </a:r>
            <a:r>
              <a:rPr lang="pl-PL" sz="2000" dirty="0" smtClean="0">
                <a:effectLst/>
              </a:rPr>
              <a:t>i </a:t>
            </a:r>
            <a:r>
              <a:rPr lang="pl-PL" sz="2000" dirty="0">
                <a:effectLst/>
              </a:rPr>
              <a:t>papierowe</a:t>
            </a:r>
            <a:r>
              <a:rPr lang="pl-PL" sz="2000" dirty="0" smtClean="0">
                <a:effectLst/>
              </a:rPr>
              <a:t>)</a:t>
            </a:r>
          </a:p>
          <a:p>
            <a:pPr marL="0" indent="0" algn="just">
              <a:buNone/>
            </a:pPr>
            <a:r>
              <a:rPr lang="pl-PL" sz="2000" dirty="0" smtClean="0"/>
              <a:t>PZN razem </a:t>
            </a:r>
            <a:r>
              <a:rPr lang="pl-PL" sz="2000" dirty="0"/>
              <a:t>z przedstawicielem zdających przenosi materiały egzaminacyjne do odpowiedniej sali </a:t>
            </a:r>
            <a:r>
              <a:rPr lang="pl-PL" sz="2000" dirty="0" smtClean="0"/>
              <a:t>egzaminacyjnej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0967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Przed rozpoczęciem egzaminu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67180" y="2118360"/>
            <a:ext cx="7704667" cy="3332816"/>
          </a:xfrm>
        </p:spPr>
        <p:txBody>
          <a:bodyPr>
            <a:normAutofit/>
          </a:bodyPr>
          <a:lstStyle/>
          <a:p>
            <a:pPr algn="just"/>
            <a:r>
              <a:rPr lang="pl-PL" sz="2000" dirty="0" smtClean="0"/>
              <a:t>Przewodniczący ZN przypomina o:</a:t>
            </a:r>
            <a:endParaRPr lang="pl-PL" sz="2000" dirty="0"/>
          </a:p>
          <a:p>
            <a:pPr lvl="2" algn="just"/>
            <a:r>
              <a:rPr lang="pl-PL" sz="2000" dirty="0"/>
              <a:t>z</a:t>
            </a:r>
            <a:r>
              <a:rPr lang="pl-PL" sz="2000" dirty="0" smtClean="0"/>
              <a:t>akazie wnoszenia urządzeń telekomunikacyjnych</a:t>
            </a:r>
          </a:p>
          <a:p>
            <a:pPr lvl="2" algn="just"/>
            <a:r>
              <a:rPr lang="pl-PL" sz="2000" dirty="0"/>
              <a:t>z</a:t>
            </a:r>
            <a:r>
              <a:rPr lang="pl-PL" sz="2000" dirty="0" smtClean="0"/>
              <a:t>akazie wnoszenia przyborów nieujętych w komunikacie Dyrektora CKE</a:t>
            </a:r>
          </a:p>
          <a:p>
            <a:pPr algn="just"/>
            <a:r>
              <a:rPr lang="pl-PL" sz="2000" dirty="0"/>
              <a:t> Zdający mogą wnieść do sali małą butelkę wody</a:t>
            </a:r>
          </a:p>
          <a:p>
            <a:pPr algn="just"/>
            <a:r>
              <a:rPr lang="pl-PL" sz="2000" dirty="0" smtClean="0"/>
              <a:t>O godzinie wyznaczonej przez PZE uczniowie wchodzą do </a:t>
            </a:r>
            <a:r>
              <a:rPr lang="pl-PL" sz="2000" dirty="0"/>
              <a:t>s</a:t>
            </a:r>
            <a:r>
              <a:rPr lang="pl-PL" sz="2000" dirty="0" smtClean="0"/>
              <a:t>ali           pojedynczo, okazując dokument ze zdjęciem potwierdzający   tożsamość i losują numery stolików (mogą tu odebrać naklejki)</a:t>
            </a:r>
          </a:p>
        </p:txBody>
      </p:sp>
    </p:spTree>
    <p:extLst>
      <p:ext uri="{BB962C8B-B14F-4D97-AF65-F5344CB8AC3E}">
        <p14:creationId xmlns:p14="http://schemas.microsoft.com/office/powerpoint/2010/main" val="161421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43693" y="2090059"/>
            <a:ext cx="87521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	</a:t>
            </a:r>
            <a:r>
              <a:rPr lang="pl-PL" sz="9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Egzamin</a:t>
            </a:r>
            <a:endParaRPr lang="pl-PL" sz="9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50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0693" y="-313507"/>
            <a:ext cx="7704667" cy="1981200"/>
          </a:xfrm>
        </p:spPr>
        <p:txBody>
          <a:bodyPr/>
          <a:lstStyle/>
          <a:p>
            <a:r>
              <a:rPr lang="pl-PL" dirty="0" smtClean="0"/>
              <a:t>Na początku egzaminu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20279" y="1438656"/>
            <a:ext cx="7886700" cy="427939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2000" b="1" dirty="0" smtClean="0"/>
              <a:t>Po zajęciu miejsc przez uczniów PZN informuje zdających o:</a:t>
            </a:r>
            <a:endParaRPr lang="pl-PL" sz="2000" b="1" dirty="0"/>
          </a:p>
          <a:p>
            <a:pPr lvl="1" algn="just"/>
            <a:r>
              <a:rPr lang="pl-PL" dirty="0" smtClean="0"/>
              <a:t>zasadach </a:t>
            </a:r>
            <a:r>
              <a:rPr lang="pl-PL" dirty="0"/>
              <a:t>zachowania się podczas </a:t>
            </a:r>
            <a:r>
              <a:rPr lang="pl-PL" dirty="0" smtClean="0"/>
              <a:t>egzaminu</a:t>
            </a:r>
            <a:endParaRPr lang="pl-PL" dirty="0"/>
          </a:p>
          <a:p>
            <a:pPr lvl="1" algn="just"/>
            <a:r>
              <a:rPr lang="pl-PL" dirty="0" smtClean="0"/>
              <a:t>zasadach </a:t>
            </a:r>
            <a:r>
              <a:rPr lang="pl-PL" dirty="0"/>
              <a:t>oddawania arkuszy </a:t>
            </a:r>
            <a:r>
              <a:rPr lang="pl-PL" dirty="0" smtClean="0"/>
              <a:t>po </a:t>
            </a:r>
            <a:r>
              <a:rPr lang="pl-PL" dirty="0"/>
              <a:t>zakończeniu </a:t>
            </a:r>
            <a:r>
              <a:rPr lang="pl-PL" dirty="0" smtClean="0"/>
              <a:t>pracy</a:t>
            </a:r>
          </a:p>
          <a:p>
            <a:pPr marL="0" indent="0" algn="just">
              <a:buNone/>
            </a:pPr>
            <a:r>
              <a:rPr lang="pl-PL" sz="2000" b="1" dirty="0" smtClean="0"/>
              <a:t>O godzinie określonej w komunikacie </a:t>
            </a:r>
            <a:r>
              <a:rPr lang="pl-PL" sz="2000" dirty="0" smtClean="0"/>
              <a:t>– CZN rozdają zdającym arkusze oraz naklejki z kodami kreskowymi</a:t>
            </a:r>
          </a:p>
          <a:p>
            <a:pPr marL="0" indent="0" algn="just">
              <a:buNone/>
            </a:pPr>
            <a:r>
              <a:rPr lang="pl-PL" sz="2000" b="1" dirty="0" smtClean="0"/>
              <a:t>Po rozdaniu arkuszy PZN informuje zdających o:</a:t>
            </a:r>
            <a:endParaRPr lang="pl-PL" sz="2000" b="1" dirty="0"/>
          </a:p>
          <a:p>
            <a:pPr lvl="1" algn="just"/>
            <a:r>
              <a:rPr lang="pl-PL" dirty="0" smtClean="0"/>
              <a:t>obowiązku zapoznania się z instrukcją dla zdającego</a:t>
            </a:r>
          </a:p>
          <a:p>
            <a:pPr lvl="1" algn="just"/>
            <a:r>
              <a:rPr lang="pl-PL" dirty="0" smtClean="0"/>
              <a:t>o konieczności sprawdzenia arkusza i numerów stron </a:t>
            </a:r>
          </a:p>
          <a:p>
            <a:pPr lvl="1" algn="just"/>
            <a:r>
              <a:rPr lang="pl-PL" dirty="0" smtClean="0"/>
              <a:t>o konieczności sprawdzenia nr PESEL na naklejkach i o sposobie kodowania arkusza i karty (podpis w </a:t>
            </a:r>
            <a:r>
              <a:rPr lang="pl-PL" i="1" dirty="0" smtClean="0"/>
              <a:t>wykazie zdających w sali</a:t>
            </a:r>
            <a:r>
              <a:rPr lang="pl-PL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6565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/>
          <a:srcRect l="10041" t="51161" r="7632" b="6696"/>
          <a:stretch/>
        </p:blipFill>
        <p:spPr>
          <a:xfrm>
            <a:off x="0" y="1619794"/>
            <a:ext cx="9144001" cy="352697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l="17170" t="20625" r="15965" b="5625"/>
          <a:stretch/>
        </p:blipFill>
        <p:spPr>
          <a:xfrm>
            <a:off x="0" y="391886"/>
            <a:ext cx="9144000" cy="567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3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8231" y="155276"/>
            <a:ext cx="7704667" cy="1301261"/>
          </a:xfrm>
        </p:spPr>
        <p:txBody>
          <a:bodyPr/>
          <a:lstStyle/>
          <a:p>
            <a:r>
              <a:rPr lang="pl-PL" dirty="0" smtClean="0"/>
              <a:t>Ustawa Prawo oświatowe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03" y="2026600"/>
            <a:ext cx="9178703" cy="4041575"/>
          </a:xfrm>
        </p:spPr>
      </p:pic>
    </p:spTree>
    <p:extLst>
      <p:ext uri="{BB962C8B-B14F-4D97-AF65-F5344CB8AC3E}">
        <p14:creationId xmlns:p14="http://schemas.microsoft.com/office/powerpoint/2010/main" val="84911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Przed rozpoczęciem pracy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32197" y="2309078"/>
            <a:ext cx="7704667" cy="2116618"/>
          </a:xfrm>
        </p:spPr>
        <p:txBody>
          <a:bodyPr/>
          <a:lstStyle/>
          <a:p>
            <a:pPr algn="just"/>
            <a:r>
              <a:rPr lang="pl-PL" sz="2000" dirty="0" smtClean="0"/>
              <a:t>zdający </a:t>
            </a:r>
            <a:r>
              <a:rPr lang="pl-PL" sz="2000" dirty="0"/>
              <a:t>kodują prace i karty</a:t>
            </a:r>
          </a:p>
          <a:p>
            <a:pPr algn="just"/>
            <a:r>
              <a:rPr lang="pl-PL" sz="2000" dirty="0"/>
              <a:t>CZN sprawdzają poprawność kodowania i naklejenie kodów lub kodują prace i karty zdającym, którzy mają dostosowanie </a:t>
            </a:r>
            <a:r>
              <a:rPr lang="pl-PL" sz="2000" dirty="0" smtClean="0"/>
              <a:t>egzaminu</a:t>
            </a:r>
          </a:p>
          <a:p>
            <a:pPr algn="just"/>
            <a:r>
              <a:rPr lang="pl-PL" sz="2000" dirty="0"/>
              <a:t>po czynnościach organizacyjnych PZN zapisuje na tablicy czas </a:t>
            </a:r>
            <a:r>
              <a:rPr lang="pl-PL" sz="2000" dirty="0" smtClean="0"/>
              <a:t>rozpoczęcia i </a:t>
            </a:r>
            <a:r>
              <a:rPr lang="pl-PL" sz="2000" dirty="0"/>
              <a:t>zakończenia egzaminu</a:t>
            </a:r>
          </a:p>
          <a:p>
            <a:pPr algn="just"/>
            <a:endParaRPr lang="pl-PL" dirty="0"/>
          </a:p>
          <a:p>
            <a:pPr algn="just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1329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82133" y="-313508"/>
            <a:ext cx="7704667" cy="1981200"/>
          </a:xfrm>
        </p:spPr>
        <p:txBody>
          <a:bodyPr/>
          <a:lstStyle/>
          <a:p>
            <a:r>
              <a:rPr lang="pl-PL" dirty="0" smtClean="0"/>
              <a:t>W trakcie egzaminu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6730" y="1301932"/>
            <a:ext cx="8058150" cy="4897148"/>
          </a:xfrm>
        </p:spPr>
        <p:txBody>
          <a:bodyPr>
            <a:normAutofit fontScale="92500"/>
          </a:bodyPr>
          <a:lstStyle/>
          <a:p>
            <a:pPr algn="just"/>
            <a:r>
              <a:rPr lang="pl-PL" sz="2200" dirty="0" smtClean="0"/>
              <a:t>członkowie ZN mogą odpowiadać na pytania zdających związane wyłącznie z kodowaniem arkusza i instrukcją dla zdającego</a:t>
            </a:r>
          </a:p>
          <a:p>
            <a:pPr algn="just"/>
            <a:r>
              <a:rPr lang="pl-PL" sz="2200" dirty="0" smtClean="0"/>
              <a:t>w </a:t>
            </a:r>
            <a:r>
              <a:rPr lang="pl-PL" sz="2200" dirty="0"/>
              <a:t>uzasadnionych przypadkach przewodniczący zespołu nadzorującego może zezwolić </a:t>
            </a:r>
            <a:r>
              <a:rPr lang="pl-PL" sz="2200" dirty="0" smtClean="0"/>
              <a:t>zdającemu </a:t>
            </a:r>
            <a:r>
              <a:rPr lang="pl-PL" sz="2200" dirty="0"/>
              <a:t>na opuszczenie sali </a:t>
            </a:r>
            <a:r>
              <a:rPr lang="pl-PL" sz="2200" dirty="0" smtClean="0"/>
              <a:t>po </a:t>
            </a:r>
            <a:r>
              <a:rPr lang="pl-PL" sz="2200" dirty="0"/>
              <a:t>zapewnieniu warunków wykluczających możliwość kontaktowania się ucznia z innymi </a:t>
            </a:r>
            <a:r>
              <a:rPr lang="pl-PL" sz="2200" dirty="0" smtClean="0"/>
              <a:t>osobami</a:t>
            </a:r>
          </a:p>
          <a:p>
            <a:pPr algn="just"/>
            <a:r>
              <a:rPr lang="pl-PL" sz="2200" dirty="0" smtClean="0"/>
              <a:t>w przypadku konieczności wyjścia z sali zdający sygnalizuje taką potrzebę przez podniesienie ręki. Czas nieobecności powinien być odnotowany w protokole przebiegu egzaminu w danej </a:t>
            </a:r>
            <a:r>
              <a:rPr lang="pl-PL" sz="2200" dirty="0"/>
              <a:t>s</a:t>
            </a:r>
            <a:r>
              <a:rPr lang="pl-PL" sz="2200" dirty="0" smtClean="0"/>
              <a:t>ali</a:t>
            </a:r>
          </a:p>
          <a:p>
            <a:pPr algn="just"/>
            <a:r>
              <a:rPr lang="pl-PL" sz="2200" dirty="0" smtClean="0"/>
              <a:t>CZN oraz obserwatorzy mogą poruszać się po sali w sposób niezakłócający pracy zdającym</a:t>
            </a:r>
          </a:p>
          <a:p>
            <a:pPr algn="just"/>
            <a:r>
              <a:rPr lang="pl-PL" sz="2200" dirty="0" smtClean="0"/>
              <a:t>10 minut przed zakończeniem czasu przeznaczonego na pracę PZN informuje o czasie pozostałym do zakończenia pracy i przypomina zdającym o konieczności zaznaczenia odpowiedzi na karcie</a:t>
            </a:r>
          </a:p>
          <a:p>
            <a:pPr algn="just"/>
            <a:endParaRPr lang="pl-PL" dirty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72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pl-PL" sz="2400" dirty="0"/>
              <a:t>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altLang="pl-PL" sz="3600" dirty="0" smtClean="0"/>
              <a:t>Zakończenie pracy </a:t>
            </a:r>
            <a:r>
              <a:rPr lang="pl-PL" altLang="pl-PL" sz="3600" dirty="0"/>
              <a:t>przed </a:t>
            </a:r>
            <a:r>
              <a:rPr lang="pl-PL" altLang="pl-PL" sz="3600" dirty="0" smtClean="0"/>
              <a:t>czasem</a:t>
            </a:r>
            <a:r>
              <a:rPr lang="pl-PL" altLang="pl-PL" sz="2400" b="1" dirty="0"/>
              <a:t/>
            </a:r>
            <a:br>
              <a:rPr lang="pl-PL" altLang="pl-PL" sz="2400" b="1" dirty="0"/>
            </a:b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9196" y="1747185"/>
            <a:ext cx="7886700" cy="4351338"/>
          </a:xfrm>
        </p:spPr>
        <p:txBody>
          <a:bodyPr>
            <a:normAutofit/>
          </a:bodyPr>
          <a:lstStyle/>
          <a:p>
            <a:pPr algn="just">
              <a:buFontTx/>
              <a:buNone/>
            </a:pPr>
            <a:endParaRPr lang="pl-PL" altLang="pl-PL" dirty="0" smtClean="0"/>
          </a:p>
          <a:p>
            <a:pPr algn="just"/>
            <a:r>
              <a:rPr lang="pl-PL" altLang="pl-PL" sz="2000" dirty="0" smtClean="0"/>
              <a:t>zdający zgłasza to ZN przez podniesienie ręki</a:t>
            </a:r>
          </a:p>
          <a:p>
            <a:pPr algn="just"/>
            <a:r>
              <a:rPr lang="pl-PL" altLang="pl-PL" sz="2000" dirty="0" smtClean="0"/>
              <a:t>obiór pracy powinien odbywać się tak, aby nie zakłócać pracy pozostałym zdającym: </a:t>
            </a:r>
          </a:p>
          <a:p>
            <a:pPr lvl="1" algn="just"/>
            <a:r>
              <a:rPr lang="pl-PL" altLang="pl-PL" dirty="0" smtClean="0"/>
              <a:t>zdający zamyka zestaw i odkłada na brzeg stolika</a:t>
            </a:r>
          </a:p>
          <a:p>
            <a:pPr lvl="1" algn="just"/>
            <a:r>
              <a:rPr lang="pl-PL" altLang="pl-PL" dirty="0" smtClean="0"/>
              <a:t>w obecności zdającego członkowie ZN sprawdzają kompletność materiałów</a:t>
            </a:r>
          </a:p>
          <a:p>
            <a:pPr lvl="1" algn="just"/>
            <a:r>
              <a:rPr lang="pl-PL" altLang="pl-PL" dirty="0" smtClean="0"/>
              <a:t>ZN sprawdza, czy uczeń zaznaczył odpowiedzi na karcie oraz zapisał rozwiązania zadań otwartych</a:t>
            </a:r>
          </a:p>
          <a:p>
            <a:pPr lvl="1" algn="just"/>
            <a:r>
              <a:rPr lang="pl-PL" altLang="pl-PL" dirty="0" smtClean="0"/>
              <a:t>po otrzymaniu pozwolenia uczeń wychodzi nie zakłócając pracy pozostałym zdającym</a:t>
            </a:r>
          </a:p>
        </p:txBody>
      </p:sp>
    </p:spTree>
    <p:extLst>
      <p:ext uri="{BB962C8B-B14F-4D97-AF65-F5344CB8AC3E}">
        <p14:creationId xmlns:p14="http://schemas.microsoft.com/office/powerpoint/2010/main" val="58763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43693" y="2090059"/>
            <a:ext cx="87521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	</a:t>
            </a:r>
            <a:r>
              <a:rPr lang="pl-PL" sz="9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Pakowanie</a:t>
            </a:r>
            <a:endParaRPr lang="pl-PL" sz="9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32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/>
          <a:srcRect l="12150" t="14197" r="51908" b="7768"/>
          <a:stretch/>
        </p:blipFill>
        <p:spPr>
          <a:xfrm>
            <a:off x="2285999" y="378822"/>
            <a:ext cx="4676503" cy="570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6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/>
          <a:srcRect l="16468" t="18125" r="1107" b="17411"/>
          <a:stretch/>
        </p:blipFill>
        <p:spPr>
          <a:xfrm>
            <a:off x="339635" y="1188720"/>
            <a:ext cx="8377669" cy="3683725"/>
          </a:xfrm>
          <a:prstGeom prst="rect">
            <a:avLst/>
          </a:prstGeom>
        </p:spPr>
      </p:pic>
      <p:sp>
        <p:nvSpPr>
          <p:cNvPr id="3" name="Elipsa 7"/>
          <p:cNvSpPr/>
          <p:nvPr/>
        </p:nvSpPr>
        <p:spPr>
          <a:xfrm>
            <a:off x="781798" y="3030583"/>
            <a:ext cx="3084808" cy="7445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545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nauka jazdy, Chełm, kursy na prawo jazdy, szkoła jazdy, prawo jazdy ..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005" y="3132910"/>
            <a:ext cx="3145561" cy="3332163"/>
          </a:xfrm>
        </p:spPr>
      </p:pic>
      <p:pic>
        <p:nvPicPr>
          <p:cNvPr id="5" name="Symbol zastępczy zawartości 4" descr="&lt;strong&gt;Dokumentacja&lt;/strong&gt; medyczna | Piomed Sp. j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0" y="0"/>
            <a:ext cx="2965268" cy="29652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21463" y="1857103"/>
            <a:ext cx="7704667" cy="1981200"/>
          </a:xfrm>
        </p:spPr>
        <p:txBody>
          <a:bodyPr>
            <a:normAutofit/>
          </a:bodyPr>
          <a:lstStyle/>
          <a:p>
            <a:r>
              <a:rPr lang="pl-PL" sz="8800" dirty="0" smtClean="0"/>
              <a:t>MOODLE</a:t>
            </a:r>
            <a:endParaRPr lang="pl-PL" sz="8800" dirty="0"/>
          </a:p>
        </p:txBody>
      </p:sp>
    </p:spTree>
    <p:extLst>
      <p:ext uri="{BB962C8B-B14F-4D97-AF65-F5344CB8AC3E}">
        <p14:creationId xmlns:p14="http://schemas.microsoft.com/office/powerpoint/2010/main" val="56963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/>
          <p:nvPr/>
        </p:nvPicPr>
        <p:blipFill rotWithShape="1">
          <a:blip r:embed="rId2"/>
          <a:srcRect l="15299" t="22937" r="1786" b="9724"/>
          <a:stretch/>
        </p:blipFill>
        <p:spPr bwMode="auto">
          <a:xfrm>
            <a:off x="0" y="731654"/>
            <a:ext cx="9144000" cy="53948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az 4"/>
          <p:cNvPicPr/>
          <p:nvPr/>
        </p:nvPicPr>
        <p:blipFill rotWithShape="1">
          <a:blip r:embed="rId3"/>
          <a:srcRect l="571" t="22937" r="1857" b="15605"/>
          <a:stretch/>
        </p:blipFill>
        <p:spPr bwMode="auto">
          <a:xfrm>
            <a:off x="0" y="1412828"/>
            <a:ext cx="9144000" cy="40324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6131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Sytuacje szczególne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trakcie egzaminu</a:t>
            </a:r>
          </a:p>
        </p:txBody>
      </p:sp>
    </p:spTree>
    <p:extLst>
      <p:ext uri="{BB962C8B-B14F-4D97-AF65-F5344CB8AC3E}">
        <p14:creationId xmlns:p14="http://schemas.microsoft.com/office/powerpoint/2010/main" val="89577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82133" y="0"/>
            <a:ext cx="7704667" cy="940084"/>
          </a:xfrm>
        </p:spPr>
        <p:txBody>
          <a:bodyPr>
            <a:noAutofit/>
          </a:bodyPr>
          <a:lstStyle/>
          <a:p>
            <a:r>
              <a:rPr lang="pl-PL" sz="2400" dirty="0" smtClean="0"/>
              <a:t>Korzystanie z dostosowań</a:t>
            </a:r>
            <a:endParaRPr lang="pl-PL" sz="24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722376" y="2009933"/>
            <a:ext cx="75712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 smtClean="0"/>
              <a:t>Czas pracy z arkuszem dostosowanym jest wydłużony i podany </a:t>
            </a:r>
            <a:br>
              <a:rPr lang="pl-PL" dirty="0" smtClean="0"/>
            </a:br>
            <a:r>
              <a:rPr lang="pl-PL" dirty="0" smtClean="0"/>
              <a:t>na pierwszej stronie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l-PL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 smtClean="0"/>
              <a:t>W oddzielnej sali nauczyciel wyznaczony przez </a:t>
            </a:r>
            <a:r>
              <a:rPr lang="pl-PL" dirty="0" err="1" smtClean="0"/>
              <a:t>PZE</a:t>
            </a:r>
            <a:r>
              <a:rPr lang="pl-PL" dirty="0" smtClean="0"/>
              <a:t> wspomaga zdającego </a:t>
            </a:r>
            <a:br>
              <a:rPr lang="pl-PL" dirty="0" smtClean="0"/>
            </a:br>
            <a:r>
              <a:rPr lang="pl-PL" dirty="0" smtClean="0"/>
              <a:t>w czytaniu lub pisaniu</a:t>
            </a:r>
          </a:p>
          <a:p>
            <a:pPr algn="just">
              <a:lnSpc>
                <a:spcPct val="150000"/>
              </a:lnSpc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8562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171978" y="457201"/>
            <a:ext cx="6903074" cy="1301261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latin typeface="+mj-lt"/>
              </a:rPr>
              <a:t>Wejście w życie ustawy</a:t>
            </a:r>
            <a:br>
              <a:rPr lang="pl-PL" dirty="0" smtClean="0">
                <a:latin typeface="+mj-lt"/>
              </a:rPr>
            </a:br>
            <a:r>
              <a:rPr lang="pl-PL" dirty="0" smtClean="0">
                <a:latin typeface="+mj-lt"/>
              </a:rPr>
              <a:t>Prawo oświatowe</a:t>
            </a:r>
            <a:endParaRPr lang="pl-PL" dirty="0">
              <a:latin typeface="+mj-lt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837127" y="2319270"/>
            <a:ext cx="7704667" cy="3514859"/>
          </a:xfrm>
        </p:spPr>
        <p:txBody>
          <a:bodyPr/>
          <a:lstStyle/>
          <a:p>
            <a:pPr marL="0" indent="0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Art.  189.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Ustawa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wchodzi w życie w terminie i na zasadach określonych w ustawie z dnia 14 grudnia 2016 r. - Przepisy wprowadzające ustawę - Prawo oświatowe (Dz. U. z 2017 r. poz. 60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>
              <a:buNone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Egzaminy pojawiają się w zapisach dotyczących definicji.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4578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82133" y="0"/>
            <a:ext cx="7704667" cy="940084"/>
          </a:xfrm>
        </p:spPr>
        <p:txBody>
          <a:bodyPr>
            <a:noAutofit/>
          </a:bodyPr>
          <a:lstStyle/>
          <a:p>
            <a:r>
              <a:rPr lang="pl-PL" sz="2400" dirty="0" smtClean="0"/>
              <a:t>Korzystanie z komputera podczas egzaminu</a:t>
            </a:r>
            <a:endParaRPr lang="pl-PL" sz="24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454046" y="1532028"/>
            <a:ext cx="83850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dirty="0" smtClean="0"/>
              <a:t>Prawo do tego dostosowania mają: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dirty="0" smtClean="0"/>
              <a:t>Niepełnosprawni ruchowo z orzeczeniem o potrzebie kształcenia specjalnego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dirty="0"/>
              <a:t>Niepełnosprawni ruchowo z orzeczeniem </a:t>
            </a:r>
            <a:r>
              <a:rPr lang="pl-PL" dirty="0" smtClean="0"/>
              <a:t>o nauczaniu indywidualnym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dirty="0" smtClean="0"/>
              <a:t>Posiadający zaświadczenie lekarskie wskazujące to dostosowanie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dirty="0" smtClean="0"/>
              <a:t>Posiadający takie zalecenie zawarte w opinii poradni (PPP)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dirty="0"/>
              <a:t>Wdrożeni do pracy z komputerem na </a:t>
            </a:r>
            <a:r>
              <a:rPr lang="pl-PL" dirty="0" smtClean="0"/>
              <a:t>zajęciach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pl-PL" dirty="0" smtClean="0"/>
              <a:t>Wyłącznie ci zdający, którzy to dostosowanie mają wskazane w pisemnej  informacji o warunkach lub formie przeprowadzania egzaminu</a:t>
            </a:r>
          </a:p>
        </p:txBody>
      </p:sp>
    </p:spTree>
    <p:extLst>
      <p:ext uri="{BB962C8B-B14F-4D97-AF65-F5344CB8AC3E}">
        <p14:creationId xmlns:p14="http://schemas.microsoft.com/office/powerpoint/2010/main" val="225277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2989" y="0"/>
            <a:ext cx="7704667" cy="940084"/>
          </a:xfrm>
        </p:spPr>
        <p:txBody>
          <a:bodyPr>
            <a:noAutofit/>
          </a:bodyPr>
          <a:lstStyle/>
          <a:p>
            <a:r>
              <a:rPr lang="pl-PL" sz="2400" dirty="0" smtClean="0"/>
              <a:t>Korzystanie z komputera podczas egzaminu</a:t>
            </a:r>
            <a:endParaRPr lang="pl-PL" sz="24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402336" y="1561877"/>
            <a:ext cx="838504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/>
              <a:t>Zdający ma: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smtClean="0"/>
              <a:t>Komputer – autonomiczny, połączony z drukarką wraz z papierem do niej</a:t>
            </a:r>
          </a:p>
          <a:p>
            <a:pPr lvl="2">
              <a:lnSpc>
                <a:spcPct val="150000"/>
              </a:lnSpc>
            </a:pPr>
            <a:r>
              <a:rPr lang="pl-PL" dirty="0" smtClean="0"/>
              <a:t>        – odłączony od Internetu, bez możliwości sprawdzania poprawności     	  pisowni i gramatyki</a:t>
            </a:r>
          </a:p>
          <a:p>
            <a:pPr lvl="2">
              <a:lnSpc>
                <a:spcPct val="150000"/>
              </a:lnSpc>
            </a:pPr>
            <a:r>
              <a:rPr lang="pl-PL" dirty="0" smtClean="0"/>
              <a:t>        –  zainstalowane oprogramowanie obsługujące układ klawiatury dla     </a:t>
            </a:r>
          </a:p>
          <a:p>
            <a:pPr lvl="2">
              <a:lnSpc>
                <a:spcPct val="150000"/>
              </a:lnSpc>
            </a:pPr>
            <a:r>
              <a:rPr lang="pl-PL" dirty="0" smtClean="0"/>
              <a:t>            danego języka obcego (dla osoby przystępującej do egzaminu 		   pisemnego z języka  obcego)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smtClean="0"/>
              <a:t>Oprogramowanie komputera umożliwiające pisanie tekstu w języku: polskim, mniejszości narodowej, regionalnym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smtClean="0"/>
              <a:t>Zabezpieczenie na wypadek awarii sprzętu</a:t>
            </a:r>
          </a:p>
        </p:txBody>
      </p:sp>
    </p:spTree>
    <p:extLst>
      <p:ext uri="{BB962C8B-B14F-4D97-AF65-F5344CB8AC3E}">
        <p14:creationId xmlns:p14="http://schemas.microsoft.com/office/powerpoint/2010/main" val="68940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2989" y="0"/>
            <a:ext cx="7704667" cy="940084"/>
          </a:xfrm>
        </p:spPr>
        <p:txBody>
          <a:bodyPr>
            <a:noAutofit/>
          </a:bodyPr>
          <a:lstStyle/>
          <a:p>
            <a:r>
              <a:rPr lang="pl-PL" sz="2400" dirty="0" smtClean="0"/>
              <a:t>Korzystanie z komputera podczas egzaminu</a:t>
            </a:r>
            <a:endParaRPr lang="pl-PL" sz="24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443536" y="1088912"/>
            <a:ext cx="820647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dirty="0" smtClean="0"/>
              <a:t>Arkusz kodowany jest standardowo wraz z adnotacją: „odpowiedzi zdającego znajdują się w arkuszu i na wydruku komputerowym”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dirty="0"/>
              <a:t>Na górze każdej kartki wydruku z odpowiedziami należy napisać odręcznie dane zdającego, tzn. kod szkoły, kod ucznia, numer </a:t>
            </a:r>
            <a:r>
              <a:rPr lang="pl-PL" dirty="0" smtClean="0"/>
              <a:t>PESEL</a:t>
            </a:r>
            <a:r>
              <a:rPr lang="pl-PL" dirty="0"/>
              <a:t> </a:t>
            </a:r>
            <a:r>
              <a:rPr lang="pl-PL" dirty="0" smtClean="0"/>
              <a:t>albo przykleić </a:t>
            </a:r>
            <a:r>
              <a:rPr lang="pl-PL" dirty="0"/>
              <a:t>naklejkę przygotowaną przez </a:t>
            </a:r>
            <a:r>
              <a:rPr lang="pl-PL" dirty="0" smtClean="0"/>
              <a:t> </a:t>
            </a:r>
            <a:r>
              <a:rPr lang="pl-PL" dirty="0" err="1" smtClean="0"/>
              <a:t>OKE</a:t>
            </a:r>
            <a:endParaRPr lang="pl-PL" dirty="0" smtClean="0"/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dirty="0"/>
              <a:t>Odpowiedź zdającego musi być poprzedzona numerem zadania zgodnym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 </a:t>
            </a:r>
            <a:r>
              <a:rPr lang="pl-PL" dirty="0"/>
              <a:t>numerem w zeszycie zadań </a:t>
            </a:r>
            <a:r>
              <a:rPr lang="pl-PL" dirty="0" smtClean="0"/>
              <a:t>egzaminacyjnych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dirty="0" smtClean="0"/>
              <a:t>Z przedmiotów, w których zdający dokonuje wyboru tematu, konieczne jest                         zapisanie numeru wybranego tematu</a:t>
            </a:r>
          </a:p>
        </p:txBody>
      </p:sp>
    </p:spTree>
    <p:extLst>
      <p:ext uri="{BB962C8B-B14F-4D97-AF65-F5344CB8AC3E}">
        <p14:creationId xmlns:p14="http://schemas.microsoft.com/office/powerpoint/2010/main" val="233534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82132" y="0"/>
            <a:ext cx="7704667" cy="940084"/>
          </a:xfrm>
        </p:spPr>
        <p:txBody>
          <a:bodyPr>
            <a:noAutofit/>
          </a:bodyPr>
          <a:lstStyle/>
          <a:p>
            <a:r>
              <a:rPr lang="pl-PL" sz="2400" dirty="0" smtClean="0"/>
              <a:t>Korzystanie z komputera podczas egzaminu</a:t>
            </a:r>
            <a:endParaRPr lang="pl-PL" sz="24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410715" y="1300484"/>
            <a:ext cx="83850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  <a:buFont typeface="Wingdings" pitchFamily="2" charset="2"/>
              <a:buChar char="Ø"/>
            </a:pPr>
            <a:r>
              <a:rPr lang="pl-PL" dirty="0" smtClean="0"/>
              <a:t> 	Rysunki muszą być wykonane ręcznie w arkuszu</a:t>
            </a:r>
          </a:p>
          <a:p>
            <a:pPr algn="just">
              <a:lnSpc>
                <a:spcPct val="200000"/>
              </a:lnSpc>
            </a:pPr>
            <a:endParaRPr lang="pl-PL" dirty="0" smtClean="0"/>
          </a:p>
          <a:p>
            <a:pPr algn="just">
              <a:lnSpc>
                <a:spcPct val="200000"/>
              </a:lnSpc>
              <a:buFont typeface="Wingdings" pitchFamily="2" charset="2"/>
              <a:buChar char="Ø"/>
            </a:pPr>
            <a:r>
              <a:rPr lang="pl-PL" dirty="0" smtClean="0"/>
              <a:t> 	Po zakończeniu pracy:</a:t>
            </a:r>
          </a:p>
          <a:p>
            <a:pPr marL="742950" lvl="1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l-PL" dirty="0" smtClean="0"/>
              <a:t>arkusz wraz z wydrukiem należy umieścić w jednej kopercie opisanej – </a:t>
            </a:r>
            <a:br>
              <a:rPr lang="pl-PL" dirty="0" smtClean="0"/>
            </a:br>
            <a:r>
              <a:rPr lang="pl-PL" dirty="0" smtClean="0"/>
              <a:t>„praca pisana na komputerze”</a:t>
            </a:r>
          </a:p>
          <a:p>
            <a:pPr marL="742950" lvl="1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l-PL" dirty="0" smtClean="0"/>
              <a:t>pliki utworzone przez zdającego muszą zostać usunięte z twardego dysku </a:t>
            </a:r>
            <a:br>
              <a:rPr lang="pl-PL" dirty="0" smtClean="0"/>
            </a:br>
            <a:r>
              <a:rPr lang="pl-PL" dirty="0" smtClean="0"/>
              <a:t>(w tym z kosza) oraz innych nośników danych</a:t>
            </a:r>
          </a:p>
        </p:txBody>
      </p:sp>
    </p:spTree>
    <p:extLst>
      <p:ext uri="{BB962C8B-B14F-4D97-AF65-F5344CB8AC3E}">
        <p14:creationId xmlns:p14="http://schemas.microsoft.com/office/powerpoint/2010/main" val="240241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82132" y="0"/>
            <a:ext cx="7704667" cy="940084"/>
          </a:xfrm>
        </p:spPr>
        <p:txBody>
          <a:bodyPr>
            <a:noAutofit/>
          </a:bodyPr>
          <a:lstStyle/>
          <a:p>
            <a:r>
              <a:rPr lang="pl-PL" sz="2400" dirty="0" smtClean="0"/>
              <a:t>Unieważnienie egzaminu przez PZE</a:t>
            </a:r>
            <a:endParaRPr lang="pl-PL" sz="24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505308" y="1163850"/>
            <a:ext cx="824981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 smtClean="0"/>
              <a:t>Następuje w przypadku: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smtClean="0"/>
              <a:t>niesamodzielnego rozwiązywania zadań przez absolwenta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smtClean="0"/>
              <a:t>wniesienia lub korzystania przez absolwenta z urządzenia telekomunikacyjnego  albo  niedozwolonych  materiałów  lub  przyborów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smtClean="0"/>
              <a:t>zakłócania przez absolwenta przebiegu egzaminu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l-PL" sz="700" dirty="0" smtClean="0"/>
          </a:p>
          <a:p>
            <a:pPr algn="just">
              <a:lnSpc>
                <a:spcPct val="150000"/>
              </a:lnSpc>
            </a:pPr>
            <a:endParaRPr lang="pl-PL" sz="700" dirty="0" smtClean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 smtClean="0"/>
              <a:t>PZE przerywa i unieważnia danemu absolwentowi egzamin (na wniosek PZN), stosowną informację zamieszcza się w protokole przebiegu egzaminu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 smtClean="0"/>
              <a:t>Ten absolwent nie zdał egzaminu maturalnego i nie może przystąpić w tym samym roku do egzaminu maturalnego w terminie poprawkowym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 smtClean="0"/>
              <a:t>Unieważnienie egzaminu z jednego z przedmiotów nie stanowi przeszkody </a:t>
            </a:r>
            <a:br>
              <a:rPr lang="pl-PL" dirty="0" smtClean="0"/>
            </a:br>
            <a:r>
              <a:rPr lang="pl-PL" dirty="0" smtClean="0"/>
              <a:t>w przystępowaniu do egzaminów z pozostałych przedmiotów</a:t>
            </a:r>
          </a:p>
        </p:txBody>
      </p:sp>
    </p:spTree>
    <p:extLst>
      <p:ext uri="{BB962C8B-B14F-4D97-AF65-F5344CB8AC3E}">
        <p14:creationId xmlns:p14="http://schemas.microsoft.com/office/powerpoint/2010/main" val="418787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845" y="0"/>
            <a:ext cx="7704667" cy="940084"/>
          </a:xfrm>
        </p:spPr>
        <p:txBody>
          <a:bodyPr>
            <a:noAutofit/>
          </a:bodyPr>
          <a:lstStyle/>
          <a:p>
            <a:r>
              <a:rPr lang="pl-PL" sz="2400" dirty="0" smtClean="0"/>
              <a:t>Zaginięcie przesyłki z materiałami egzaminacyjnymi</a:t>
            </a:r>
            <a:endParaRPr lang="pl-PL" sz="24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84994" y="1307106"/>
            <a:ext cx="85332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pl-PL" dirty="0" smtClean="0"/>
              <a:t>PZE po stwierdzeniu zaginięcia przesyłki </a:t>
            </a:r>
            <a:r>
              <a:rPr lang="pl-PL" b="1" dirty="0" smtClean="0"/>
              <a:t>powiadamia</a:t>
            </a:r>
            <a:r>
              <a:rPr lang="pl-PL" dirty="0" smtClean="0"/>
              <a:t> o tym dyrektora OKE.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pl-PL" dirty="0" smtClean="0"/>
              <a:t>Dyrektor </a:t>
            </a:r>
            <a:r>
              <a:rPr lang="pl-PL" b="1" dirty="0" smtClean="0"/>
              <a:t>OKE</a:t>
            </a:r>
            <a:r>
              <a:rPr lang="pl-PL" dirty="0" smtClean="0"/>
              <a:t> (po  konsultacji z CKE) podejmuje decyzję o </a:t>
            </a:r>
            <a:r>
              <a:rPr lang="pl-PL" b="1" dirty="0" smtClean="0"/>
              <a:t>zawieszeniu egzaminu</a:t>
            </a:r>
            <a:r>
              <a:rPr lang="pl-PL" dirty="0" smtClean="0"/>
              <a:t>, </a:t>
            </a:r>
            <a:br>
              <a:rPr lang="pl-PL" dirty="0" smtClean="0"/>
            </a:br>
            <a:r>
              <a:rPr lang="pl-PL" dirty="0" smtClean="0"/>
              <a:t>a dyrektor </a:t>
            </a:r>
            <a:r>
              <a:rPr lang="pl-PL" b="1" dirty="0" smtClean="0"/>
              <a:t>CKE</a:t>
            </a:r>
            <a:r>
              <a:rPr lang="pl-PL" dirty="0" smtClean="0"/>
              <a:t> ustala </a:t>
            </a:r>
            <a:r>
              <a:rPr lang="pl-PL" b="1" dirty="0" smtClean="0"/>
              <a:t>nowy termin</a:t>
            </a:r>
            <a:r>
              <a:rPr lang="pl-PL" dirty="0" smtClean="0"/>
              <a:t> egzaminu (w przypadku części ustnej egzaminu </a:t>
            </a:r>
            <a:br>
              <a:rPr lang="pl-PL" dirty="0" smtClean="0"/>
            </a:br>
            <a:r>
              <a:rPr lang="pl-PL" dirty="0" smtClean="0"/>
              <a:t>z języków obcych nowożytnych nowy termin egzaminu z danego przedmiotu może dotyczyć szkoły/szkół na terenie danej okręgowej komisji egzaminacyjnej).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pl-PL" dirty="0" smtClean="0"/>
              <a:t>Nowy termin egzaminu CKE przekazuje do OKE, a OKE powiadamia o nim PZE.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pl-PL" dirty="0" smtClean="0"/>
              <a:t>Zdający, informację o terminie, uzyskuje w szkole, w której przystępuje do egzaminu.</a:t>
            </a:r>
          </a:p>
        </p:txBody>
      </p:sp>
    </p:spTree>
    <p:extLst>
      <p:ext uri="{BB962C8B-B14F-4D97-AF65-F5344CB8AC3E}">
        <p14:creationId xmlns:p14="http://schemas.microsoft.com/office/powerpoint/2010/main" val="69436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36413" y="0"/>
            <a:ext cx="7704667" cy="940084"/>
          </a:xfrm>
        </p:spPr>
        <p:txBody>
          <a:bodyPr>
            <a:noAutofit/>
          </a:bodyPr>
          <a:lstStyle/>
          <a:p>
            <a:r>
              <a:rPr lang="pl-PL" sz="2400" dirty="0" smtClean="0"/>
              <a:t>Ujawnienie zadań egzaminacyjnych</a:t>
            </a:r>
            <a:endParaRPr lang="pl-PL" sz="24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92608" y="2000789"/>
            <a:ext cx="85332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l-PL" dirty="0" smtClean="0"/>
              <a:t>W przypadku nieprawnego ujawnienia zadań lub arkuszy egzaminacyjnych decyzję co do dalszego postępowania podejmuje dyrektor CKE.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pl-PL" dirty="0" smtClean="0"/>
              <a:t>Dyrektor </a:t>
            </a:r>
            <a:r>
              <a:rPr lang="pl-PL" dirty="0"/>
              <a:t>CKE ustala nowy termin egzaminu.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pl-PL" dirty="0"/>
              <a:t>Nowy termin egzaminu CKE przekazuje do OKE, a OKE powiadamia o nim PZE.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pl-PL" dirty="0"/>
              <a:t>Zdający, informację o terminie, uzyskuje w szkole, w której przystępuje do egzaminu</a:t>
            </a:r>
            <a:r>
              <a:rPr lang="pl-PL" dirty="0" smtClean="0"/>
              <a:t>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3566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54701" y="0"/>
            <a:ext cx="7704667" cy="940084"/>
          </a:xfrm>
        </p:spPr>
        <p:txBody>
          <a:bodyPr>
            <a:noAutofit/>
          </a:bodyPr>
          <a:lstStyle/>
          <a:p>
            <a:r>
              <a:rPr lang="pl-PL" sz="2400" dirty="0" smtClean="0"/>
              <a:t>Usterki w arkuszach egzaminacyjnych</a:t>
            </a:r>
            <a:endParaRPr lang="pl-PL" sz="24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557048" y="1580165"/>
            <a:ext cx="81455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l-PL" dirty="0" smtClean="0"/>
              <a:t>Braki stron lub inne usterki w arkuszach egzaminacyjnych PZN odnotowuje </a:t>
            </a:r>
            <a:br>
              <a:rPr lang="pl-PL" dirty="0" smtClean="0"/>
            </a:br>
            <a:r>
              <a:rPr lang="pl-PL" dirty="0" smtClean="0"/>
              <a:t>w protokole przebiegu egzaminu i zgłasza do PZE konieczność wykorzystania rezerwowych arkuszy.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l-PL" dirty="0" smtClean="0"/>
              <a:t>Jeśli zabraknie rezerwowych arkuszy PZE powiadamia o tym dyrektora OKE, który podejmuje dalsze kroki. Zdający czekają na decyzję pozostając w sali.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l-PL" b="1" dirty="0" smtClean="0"/>
              <a:t>Nie wykonuje się </a:t>
            </a:r>
            <a:r>
              <a:rPr lang="pl-PL" dirty="0" smtClean="0"/>
              <a:t>kserokopii arkuszy egzaminacyjnych.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l-PL" dirty="0" smtClean="0"/>
              <a:t>Decyzję o dalszym przebiegu egzaminu OKE przekazuje PZE telefonicznie, mailem lub faksem.</a:t>
            </a:r>
          </a:p>
        </p:txBody>
      </p:sp>
    </p:spTree>
    <p:extLst>
      <p:ext uri="{BB962C8B-B14F-4D97-AF65-F5344CB8AC3E}">
        <p14:creationId xmlns:p14="http://schemas.microsoft.com/office/powerpoint/2010/main" val="18740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91277" y="0"/>
            <a:ext cx="7704667" cy="940084"/>
          </a:xfrm>
        </p:spPr>
        <p:txBody>
          <a:bodyPr>
            <a:noAutofit/>
          </a:bodyPr>
          <a:lstStyle/>
          <a:p>
            <a:r>
              <a:rPr lang="pl-PL" sz="2400" dirty="0" smtClean="0"/>
              <a:t>Usterki na płytach CD</a:t>
            </a:r>
            <a:endParaRPr lang="pl-PL" sz="24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28600" y="940084"/>
            <a:ext cx="878010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l-PL" dirty="0" smtClean="0"/>
              <a:t>Teksty do poszczególnych zadań są nagrane jako odrębne ścieżki </a:t>
            </a:r>
          </a:p>
          <a:p>
            <a:pPr lvl="1" algn="just">
              <a:lnSpc>
                <a:spcPct val="150000"/>
              </a:lnSpc>
            </a:pPr>
            <a:r>
              <a:rPr lang="pl-PL" dirty="0" smtClean="0"/>
              <a:t>        np. ścieżka 1 – wstęp oraz zadanie 1. ;                ścieżka 2 – zadanie 2.         itd.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 startAt="2"/>
            </a:pPr>
            <a:r>
              <a:rPr lang="pl-PL" dirty="0" smtClean="0"/>
              <a:t>Odtwarzacz CD automatycznie przechodzi do następnej ścieżki (one ułatwiają   </a:t>
            </a:r>
          </a:p>
          <a:p>
            <a:pPr algn="just">
              <a:lnSpc>
                <a:spcPct val="150000"/>
              </a:lnSpc>
            </a:pPr>
            <a:r>
              <a:rPr lang="pl-PL" dirty="0" smtClean="0"/>
              <a:t>       przejście do odpowiedniego zadania w przypadku usterki płyty).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 startAt="3"/>
            </a:pPr>
            <a:r>
              <a:rPr lang="pl-PL" dirty="0" smtClean="0"/>
              <a:t>W przypadku usterki płyty CD lub odtwarzacza CD, PZN w porozumieniu z PZE, przerywa pracę z arkuszem (zdający zamykają arkusze), wykorzystuje rezerwową płytę albo odtwarzacz.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 startAt="3"/>
            </a:pPr>
            <a:r>
              <a:rPr lang="pl-PL" dirty="0" smtClean="0"/>
              <a:t>PZN zapisuje na tablicy odpowiednio: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smtClean="0"/>
              <a:t>nowy czas rozpoczęcia i zakończenia  pracy (jeśli usterka wystąpiła od momentu włączenia płyty)</a:t>
            </a:r>
            <a:endParaRPr lang="pl-PL" dirty="0"/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smtClean="0"/>
              <a:t>nowy czas zakończenia pracy z arkuszem, wydłużony o czas przerwy.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 startAt="5"/>
            </a:pPr>
            <a:r>
              <a:rPr lang="pl-PL" dirty="0" smtClean="0"/>
              <a:t>PZN odtwarza nagranie od przerwanej ścieżki, wymianę płyty odnotowuje w protokole.</a:t>
            </a:r>
          </a:p>
        </p:txBody>
      </p:sp>
    </p:spTree>
    <p:extLst>
      <p:ext uri="{BB962C8B-B14F-4D97-AF65-F5344CB8AC3E}">
        <p14:creationId xmlns:p14="http://schemas.microsoft.com/office/powerpoint/2010/main" val="418391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91277" y="0"/>
            <a:ext cx="7704667" cy="940084"/>
          </a:xfrm>
        </p:spPr>
        <p:txBody>
          <a:bodyPr>
            <a:noAutofit/>
          </a:bodyPr>
          <a:lstStyle/>
          <a:p>
            <a:r>
              <a:rPr lang="pl-PL" sz="2400" dirty="0" smtClean="0"/>
              <a:t>Zagrożenie lub zakłócenie przebiegu egzaminu</a:t>
            </a:r>
            <a:endParaRPr lang="pl-PL" sz="24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537709" y="1071463"/>
            <a:ext cx="814383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l-PL" dirty="0" smtClean="0"/>
              <a:t>PZE zawiesza lub przerywa egzamin i powiadamia dyrektora OKE (ewentualnie odpowiednie służby).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l-PL" dirty="0" smtClean="0"/>
              <a:t>Dyrektor OKE, w porozumieniu z CKE podejmuje decyzję o dalszym przebiegu egzaminu.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l-PL" dirty="0"/>
              <a:t>Decyzję o dalszym przebiegu egzaminu OKE przekazuje PZE telefonicznie, mailem lub faksem</a:t>
            </a:r>
            <a:r>
              <a:rPr lang="pl-PL" dirty="0" smtClean="0"/>
              <a:t>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l-PL" dirty="0" smtClean="0"/>
              <a:t>PZE może zawiesić egzamin czekając na przybycie wszystkich zdających </a:t>
            </a:r>
            <a:br>
              <a:rPr lang="pl-PL" dirty="0" smtClean="0"/>
            </a:br>
            <a:r>
              <a:rPr lang="pl-PL" dirty="0" smtClean="0"/>
              <a:t>(z uwagi na trudności </a:t>
            </a:r>
            <a:r>
              <a:rPr lang="pl-PL" dirty="0"/>
              <a:t>komunikacyjne lub </a:t>
            </a:r>
            <a:r>
              <a:rPr lang="pl-PL" dirty="0" smtClean="0"/>
              <a:t>sytuację pogodową) – </a:t>
            </a:r>
            <a:br>
              <a:rPr lang="pl-PL" dirty="0" smtClean="0"/>
            </a:br>
            <a:r>
              <a:rPr lang="pl-PL" dirty="0" smtClean="0"/>
              <a:t>o sytuacji powiadamia dyrektora </a:t>
            </a:r>
            <a:r>
              <a:rPr lang="pl-PL" dirty="0" err="1" smtClean="0"/>
              <a:t>OKE</a:t>
            </a:r>
            <a:r>
              <a:rPr lang="pl-PL" dirty="0" smtClean="0"/>
              <a:t> (obowiązują </a:t>
            </a:r>
            <a:r>
              <a:rPr lang="pl-PL" dirty="0" err="1" smtClean="0"/>
              <a:t>pkt</a:t>
            </a:r>
            <a:r>
              <a:rPr lang="pl-PL" dirty="0" smtClean="0"/>
              <a:t> 2. i 3.).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l-PL" dirty="0" smtClean="0"/>
              <a:t>Jeśli powyższa sytuacja dotyczy części ustnej egzaminu maturalnego, </a:t>
            </a:r>
            <a:r>
              <a:rPr lang="pl-PL" dirty="0" err="1" smtClean="0"/>
              <a:t>PZE</a:t>
            </a:r>
            <a:r>
              <a:rPr lang="pl-PL" dirty="0" smtClean="0"/>
              <a:t> uzgadnia ze zdającymi, którzy mieli problemy z dotarciem na egzamin, dogodny dla nich nowy termin egzaminu, o sytuacji powiadamia dyrektora </a:t>
            </a:r>
            <a:r>
              <a:rPr lang="pl-PL" dirty="0" err="1" smtClean="0"/>
              <a:t>OKE</a:t>
            </a:r>
            <a:r>
              <a:rPr lang="pl-PL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36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10551" y="186470"/>
            <a:ext cx="8617789" cy="1301261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latin typeface="+mj-lt"/>
                <a:cs typeface="Times New Roman" panose="02020603050405020304" pitchFamily="18" charset="0"/>
              </a:rPr>
              <a:t>Ustawa Przepisy wprowadzające ustawę</a:t>
            </a:r>
            <a:br>
              <a:rPr lang="pl-PL" dirty="0" smtClean="0">
                <a:latin typeface="+mj-lt"/>
                <a:cs typeface="Times New Roman" panose="02020603050405020304" pitchFamily="18" charset="0"/>
              </a:rPr>
            </a:br>
            <a:r>
              <a:rPr lang="pl-PL" dirty="0" smtClean="0">
                <a:latin typeface="+mj-lt"/>
                <a:cs typeface="Times New Roman" panose="02020603050405020304" pitchFamily="18" charset="0"/>
              </a:rPr>
              <a:t>- Prawo oświatowe </a:t>
            </a:r>
            <a:endParaRPr lang="pl-PL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71" y="1704461"/>
            <a:ext cx="9498031" cy="3690499"/>
          </a:xfrm>
        </p:spPr>
      </p:pic>
      <p:sp>
        <p:nvSpPr>
          <p:cNvPr id="6" name="Prostokąt 5"/>
          <p:cNvSpPr/>
          <p:nvPr/>
        </p:nvSpPr>
        <p:spPr>
          <a:xfrm>
            <a:off x="-152400" y="4968240"/>
            <a:ext cx="9540240" cy="1310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8" name="Łącznik prostoliniowy 7"/>
          <p:cNvCxnSpPr/>
          <p:nvPr/>
        </p:nvCxnSpPr>
        <p:spPr>
          <a:xfrm>
            <a:off x="5120640" y="4831080"/>
            <a:ext cx="2636520" cy="0"/>
          </a:xfrm>
          <a:prstGeom prst="line">
            <a:avLst/>
          </a:prstGeom>
          <a:ln w="412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413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2967" y="0"/>
            <a:ext cx="8222978" cy="940084"/>
          </a:xfrm>
        </p:spPr>
        <p:txBody>
          <a:bodyPr>
            <a:noAutofit/>
          </a:bodyPr>
          <a:lstStyle/>
          <a:p>
            <a:r>
              <a:rPr lang="pl-PL" sz="2400" dirty="0" smtClean="0"/>
              <a:t>Przerwanie egzaminu z przyczyn losowych lub zdrowotnych</a:t>
            </a:r>
            <a:endParaRPr lang="pl-PL" sz="24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462454" y="1084706"/>
            <a:ext cx="836623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l-PL" dirty="0" smtClean="0"/>
              <a:t>Przed egzaminem należy upewnić się, że wszyscy zdający czują się dobrze i mogą przystąpić do egzaminu.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l-PL" dirty="0" smtClean="0"/>
              <a:t>Przerwanie egzaminu z przyczyn zdrowotnych nie uprawnia automatycznie </a:t>
            </a:r>
            <a:br>
              <a:rPr lang="pl-PL" dirty="0" smtClean="0"/>
            </a:br>
            <a:r>
              <a:rPr lang="pl-PL" dirty="0" smtClean="0"/>
              <a:t>do przystąpienia do egzaminu w terminie dodatkowym.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l-PL" dirty="0" smtClean="0"/>
              <a:t>W przypadku przerwania egzaminu, </a:t>
            </a:r>
            <a:r>
              <a:rPr lang="pl-PL" dirty="0" err="1" smtClean="0"/>
              <a:t>PZE</a:t>
            </a:r>
            <a:r>
              <a:rPr lang="pl-PL" dirty="0" smtClean="0"/>
              <a:t> organizuje pomoc.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l-PL" dirty="0" smtClean="0"/>
              <a:t>Zdający może ponownie kontynuować egzamin, </a:t>
            </a:r>
            <a:r>
              <a:rPr lang="pl-PL" dirty="0" err="1" smtClean="0"/>
              <a:t>PZE</a:t>
            </a:r>
            <a:r>
              <a:rPr lang="pl-PL" dirty="0" smtClean="0"/>
              <a:t> rejestruje czas  przerwania egzaminu, zdającemu nie przedłuża się czasu trwania egzaminu.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l-PL" dirty="0" smtClean="0"/>
              <a:t>Jeśli zdający nie jest w stanie kontynuować egzaminu:</a:t>
            </a:r>
          </a:p>
          <a:p>
            <a:pPr marL="800100" lvl="1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 smtClean="0"/>
              <a:t>zespół przedmiotowy przyznaje punkty za wypowiedź zgodnie </a:t>
            </a:r>
            <a:br>
              <a:rPr lang="pl-PL" dirty="0" smtClean="0"/>
            </a:br>
            <a:r>
              <a:rPr lang="pl-PL" dirty="0" smtClean="0"/>
              <a:t>z obowiązującymi zasadami (egzamin ustny)</a:t>
            </a:r>
          </a:p>
          <a:p>
            <a:pPr marL="800100" lvl="1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 smtClean="0"/>
              <a:t>PZN odbiera jego pracę i po zakończeniu egzaminu pakuje do oddzielnej koperty, którą dołącza do protokołu zbiorczego (egzamin pisemny).</a:t>
            </a:r>
          </a:p>
        </p:txBody>
      </p:sp>
    </p:spTree>
    <p:extLst>
      <p:ext uri="{BB962C8B-B14F-4D97-AF65-F5344CB8AC3E}">
        <p14:creationId xmlns:p14="http://schemas.microsoft.com/office/powerpoint/2010/main" val="383119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2967" y="0"/>
            <a:ext cx="8222978" cy="940084"/>
          </a:xfrm>
        </p:spPr>
        <p:txBody>
          <a:bodyPr>
            <a:noAutofit/>
          </a:bodyPr>
          <a:lstStyle/>
          <a:p>
            <a:r>
              <a:rPr lang="pl-PL" sz="2400" dirty="0" smtClean="0"/>
              <a:t>Przerwanie egzaminu z przyczyn losowych lub zdrowotnych</a:t>
            </a:r>
            <a:endParaRPr lang="pl-PL" sz="24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409902" y="1862472"/>
            <a:ext cx="83662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 startAt="6"/>
            </a:pPr>
            <a:r>
              <a:rPr lang="pl-PL" dirty="0" err="1" smtClean="0"/>
              <a:t>PZE</a:t>
            </a:r>
            <a:r>
              <a:rPr lang="pl-PL" dirty="0" smtClean="0"/>
              <a:t> informuje o zaistniałej sytuacji dyrektora  </a:t>
            </a:r>
            <a:r>
              <a:rPr lang="pl-PL" dirty="0" err="1" smtClean="0"/>
              <a:t>OKE</a:t>
            </a:r>
            <a:r>
              <a:rPr lang="pl-PL" dirty="0" smtClean="0"/>
              <a:t>, który podejmuje decyzję o:</a:t>
            </a:r>
          </a:p>
          <a:p>
            <a:pPr marL="800100" lvl="1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 smtClean="0"/>
              <a:t>ustaleniu wyniku na podstawie liczby punktów przyznanych przez zespół przedmiotowy,</a:t>
            </a:r>
          </a:p>
          <a:p>
            <a:pPr marL="800100" lvl="1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 smtClean="0"/>
              <a:t>skierowaniu pracy zdającego do oceny przez egzaminatora,</a:t>
            </a:r>
          </a:p>
          <a:p>
            <a:pPr marL="800100" lvl="1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 smtClean="0"/>
              <a:t>przyznaniu zdającemu prawa do przystąpienia do egzaminu w terminie dodatkowym, po przedstawieniu przez zdającego lub jego rodziców udokumentowanego wniosku w tej sprawie.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 startAt="6"/>
            </a:pP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94953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Unieważnienia i wglądy </a:t>
            </a:r>
            <a:br>
              <a:rPr lang="pl-PL" dirty="0" smtClean="0"/>
            </a:br>
            <a:r>
              <a:rPr lang="pl-PL" dirty="0" smtClean="0"/>
              <a:t>do prac egzaminacyjnych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2439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91277" y="0"/>
            <a:ext cx="7704667" cy="940084"/>
          </a:xfrm>
        </p:spPr>
        <p:txBody>
          <a:bodyPr>
            <a:noAutofit/>
          </a:bodyPr>
          <a:lstStyle/>
          <a:p>
            <a:r>
              <a:rPr lang="pl-PL" sz="2400" dirty="0" smtClean="0"/>
              <a:t>Unieważnienie przez dyrektora OKE </a:t>
            </a:r>
            <a:endParaRPr lang="pl-PL" sz="24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585216" y="1772188"/>
            <a:ext cx="8110728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/>
              <a:t>Następuje w przypadku: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smtClean="0"/>
              <a:t>niesamodzielnego rozwiązywania zadań (wnioskuje egzaminator)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smtClean="0"/>
              <a:t>zastrzeżeń związanych z naruszeniem przepisów dotyczących przeprowadzania egzaminu (wnioskuje zdający – do </a:t>
            </a:r>
            <a:r>
              <a:rPr lang="pl-PL" b="1" dirty="0" smtClean="0"/>
              <a:t>2 dni </a:t>
            </a:r>
            <a:r>
              <a:rPr lang="pl-PL" dirty="0" smtClean="0"/>
              <a:t>od egzaminu))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smtClean="0"/>
              <a:t>okoliczności prowadzących </a:t>
            </a:r>
            <a:r>
              <a:rPr lang="pl-PL" dirty="0"/>
              <a:t>do </a:t>
            </a:r>
            <a:r>
              <a:rPr lang="pl-PL" dirty="0" smtClean="0"/>
              <a:t>naruszenia </a:t>
            </a:r>
            <a:r>
              <a:rPr lang="pl-PL" dirty="0"/>
              <a:t>przepisów dotyczących przeprowadzania </a:t>
            </a:r>
            <a:r>
              <a:rPr lang="pl-PL" dirty="0" smtClean="0"/>
              <a:t>egzaminu (z urzędu)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315849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91277" y="0"/>
            <a:ext cx="7704667" cy="940084"/>
          </a:xfrm>
        </p:spPr>
        <p:txBody>
          <a:bodyPr>
            <a:noAutofit/>
          </a:bodyPr>
          <a:lstStyle/>
          <a:p>
            <a:r>
              <a:rPr lang="pl-PL" sz="2400" dirty="0" smtClean="0"/>
              <a:t>Unieważnienie – niesamodzielna praca absolwenta</a:t>
            </a:r>
            <a:endParaRPr lang="pl-PL" sz="2400" dirty="0"/>
          </a:p>
        </p:txBody>
      </p:sp>
      <p:grpSp>
        <p:nvGrpSpPr>
          <p:cNvPr id="4" name="Grupa 3"/>
          <p:cNvGrpSpPr/>
          <p:nvPr/>
        </p:nvGrpSpPr>
        <p:grpSpPr>
          <a:xfrm>
            <a:off x="2359739" y="5420951"/>
            <a:ext cx="6649455" cy="1232033"/>
            <a:chOff x="3044737" y="5548967"/>
            <a:chExt cx="5964457" cy="1232033"/>
          </a:xfrm>
        </p:grpSpPr>
        <p:graphicFrame>
          <p:nvGraphicFramePr>
            <p:cNvPr id="5" name="Diagram 4"/>
            <p:cNvGraphicFramePr/>
            <p:nvPr>
              <p:extLst/>
            </p:nvPr>
          </p:nvGraphicFramePr>
          <p:xfrm>
            <a:off x="3044737" y="5548967"/>
            <a:ext cx="5964457" cy="123203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7" name="pole tekstowe 6"/>
            <p:cNvSpPr txBox="1"/>
            <p:nvPr/>
          </p:nvSpPr>
          <p:spPr>
            <a:xfrm>
              <a:off x="5226518" y="6134669"/>
              <a:ext cx="36190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pl-PL" sz="1200" dirty="0" smtClean="0"/>
                <a:t>– za pośrednictwem dyrektora szkoły – </a:t>
              </a:r>
              <a:r>
                <a:rPr lang="pl-PL" sz="1200" b="1" dirty="0" smtClean="0"/>
                <a:t>przekazuje zdającemu pisemną informację o unieważnieniu </a:t>
              </a:r>
              <a:r>
                <a:rPr lang="pl-PL" sz="1200" dirty="0" smtClean="0"/>
                <a:t>danego egzaminu  wraz  z uzasadnieniem</a:t>
              </a:r>
              <a:endParaRPr lang="pl-PL" sz="1200" dirty="0"/>
            </a:p>
          </p:txBody>
        </p:sp>
      </p:grpSp>
      <p:grpSp>
        <p:nvGrpSpPr>
          <p:cNvPr id="8" name="Grupa 7"/>
          <p:cNvGrpSpPr/>
          <p:nvPr/>
        </p:nvGrpSpPr>
        <p:grpSpPr>
          <a:xfrm>
            <a:off x="338488" y="1460166"/>
            <a:ext cx="4435641" cy="1018693"/>
            <a:chOff x="330464" y="1416501"/>
            <a:chExt cx="4435641" cy="1018693"/>
          </a:xfrm>
        </p:grpSpPr>
        <p:graphicFrame>
          <p:nvGraphicFramePr>
            <p:cNvPr id="9" name="Diagram 8"/>
            <p:cNvGraphicFramePr/>
            <p:nvPr>
              <p:extLst/>
            </p:nvPr>
          </p:nvGraphicFramePr>
          <p:xfrm>
            <a:off x="330464" y="1416501"/>
            <a:ext cx="4435641" cy="101869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10" name="pole tekstowe 9"/>
            <p:cNvSpPr txBox="1"/>
            <p:nvPr/>
          </p:nvSpPr>
          <p:spPr>
            <a:xfrm>
              <a:off x="2815388" y="1897625"/>
              <a:ext cx="17822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pl-PL" sz="1200" b="1" dirty="0" smtClean="0"/>
                <a:t>niezwłocznie</a:t>
              </a:r>
              <a:r>
                <a:rPr lang="pl-PL" sz="1200" dirty="0" smtClean="0"/>
                <a:t> przekazuje informację zdającemu</a:t>
              </a:r>
              <a:endParaRPr lang="pl-PL" sz="1200" dirty="0"/>
            </a:p>
          </p:txBody>
        </p:sp>
      </p:grpSp>
      <p:cxnSp>
        <p:nvCxnSpPr>
          <p:cNvPr id="11" name="Łącznik prosty ze strzałką 10"/>
          <p:cNvCxnSpPr/>
          <p:nvPr/>
        </p:nvCxnSpPr>
        <p:spPr>
          <a:xfrm>
            <a:off x="1491916" y="1498665"/>
            <a:ext cx="0" cy="471638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upa 11"/>
          <p:cNvGrpSpPr/>
          <p:nvPr/>
        </p:nvGrpSpPr>
        <p:grpSpPr>
          <a:xfrm>
            <a:off x="280739" y="2903953"/>
            <a:ext cx="4050630" cy="895153"/>
            <a:chOff x="280739" y="3031969"/>
            <a:chExt cx="4050630" cy="895153"/>
          </a:xfrm>
        </p:grpSpPr>
        <p:graphicFrame>
          <p:nvGraphicFramePr>
            <p:cNvPr id="13" name="Diagram 12"/>
            <p:cNvGraphicFramePr/>
            <p:nvPr>
              <p:extLst/>
            </p:nvPr>
          </p:nvGraphicFramePr>
          <p:xfrm>
            <a:off x="280739" y="3031969"/>
            <a:ext cx="4050630" cy="89515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  <p:sp>
          <p:nvSpPr>
            <p:cNvPr id="14" name="pole tekstowe 13"/>
            <p:cNvSpPr txBox="1"/>
            <p:nvPr/>
          </p:nvSpPr>
          <p:spPr>
            <a:xfrm>
              <a:off x="1953867" y="3453891"/>
              <a:ext cx="22234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pl-PL" sz="1200" b="1" dirty="0" smtClean="0"/>
                <a:t>składa</a:t>
              </a:r>
              <a:r>
                <a:rPr lang="pl-PL" sz="1200" dirty="0" smtClean="0"/>
                <a:t> wniosek do dyrektora OKE o wgląd do dokumentacji </a:t>
              </a:r>
              <a:endParaRPr lang="pl-PL" sz="1200" dirty="0"/>
            </a:p>
          </p:txBody>
        </p:sp>
      </p:grpSp>
      <p:sp>
        <p:nvSpPr>
          <p:cNvPr id="15" name="pole tekstowe 14"/>
          <p:cNvSpPr txBox="1"/>
          <p:nvPr/>
        </p:nvSpPr>
        <p:spPr>
          <a:xfrm>
            <a:off x="1499935" y="2661731"/>
            <a:ext cx="158015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pl-PL" sz="1200" i="1" dirty="0" smtClean="0"/>
              <a:t>2 dni robocze od otrzymania informacji</a:t>
            </a:r>
            <a:endParaRPr lang="pl-PL" sz="1200" i="1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1538435" y="3827980"/>
            <a:ext cx="2831435" cy="2769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pl-PL" sz="1200" i="1" dirty="0" smtClean="0"/>
              <a:t>nie więcej niż 7 dni od otrzymania wniosku</a:t>
            </a:r>
            <a:endParaRPr lang="pl-PL" sz="1200" i="1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229479" y="4752006"/>
            <a:ext cx="1580066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pl-PL" sz="1200" i="1" dirty="0" smtClean="0"/>
              <a:t>nie więcej niż 7 dni od otrzymania wniosku</a:t>
            </a:r>
            <a:endParaRPr lang="pl-PL" sz="1200" i="1" dirty="0"/>
          </a:p>
        </p:txBody>
      </p:sp>
      <p:cxnSp>
        <p:nvCxnSpPr>
          <p:cNvPr id="18" name="Łącznik prosty ze strzałką 17"/>
          <p:cNvCxnSpPr/>
          <p:nvPr/>
        </p:nvCxnSpPr>
        <p:spPr>
          <a:xfrm>
            <a:off x="1453415" y="2364927"/>
            <a:ext cx="0" cy="972164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upa 18"/>
          <p:cNvGrpSpPr/>
          <p:nvPr/>
        </p:nvGrpSpPr>
        <p:grpSpPr>
          <a:xfrm>
            <a:off x="4544729" y="2921598"/>
            <a:ext cx="4406766" cy="1000585"/>
            <a:chOff x="4544729" y="3049614"/>
            <a:chExt cx="4050630" cy="895153"/>
          </a:xfrm>
        </p:grpSpPr>
        <p:graphicFrame>
          <p:nvGraphicFramePr>
            <p:cNvPr id="20" name="Diagram 19"/>
            <p:cNvGraphicFramePr/>
            <p:nvPr>
              <p:extLst/>
            </p:nvPr>
          </p:nvGraphicFramePr>
          <p:xfrm>
            <a:off x="4544729" y="3049614"/>
            <a:ext cx="4050630" cy="89515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7" r:lo="rId18" r:qs="rId19" r:cs="rId20"/>
            </a:graphicData>
          </a:graphic>
        </p:graphicFrame>
        <p:sp>
          <p:nvSpPr>
            <p:cNvPr id="21" name="pole tekstowe 20"/>
            <p:cNvSpPr txBox="1"/>
            <p:nvPr/>
          </p:nvSpPr>
          <p:spPr>
            <a:xfrm>
              <a:off x="6282087" y="3471537"/>
              <a:ext cx="2226648" cy="46166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pl-PL" sz="1200" b="1" dirty="0" smtClean="0"/>
                <a:t>nie składa </a:t>
              </a:r>
              <a:r>
                <a:rPr lang="pl-PL" sz="1200" dirty="0" smtClean="0"/>
                <a:t>wniosku do dyrektora OKE o wgląd do dokumentacji </a:t>
              </a:r>
              <a:endParaRPr lang="pl-PL" sz="1200" dirty="0"/>
            </a:p>
          </p:txBody>
        </p:sp>
      </p:grpSp>
      <p:cxnSp>
        <p:nvCxnSpPr>
          <p:cNvPr id="22" name="Łącznik prosty ze strzałką 21"/>
          <p:cNvCxnSpPr/>
          <p:nvPr/>
        </p:nvCxnSpPr>
        <p:spPr>
          <a:xfrm>
            <a:off x="2252312" y="2287937"/>
            <a:ext cx="2502568" cy="1097280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upa 22"/>
          <p:cNvGrpSpPr/>
          <p:nvPr/>
        </p:nvGrpSpPr>
        <p:grpSpPr>
          <a:xfrm>
            <a:off x="259880" y="4132276"/>
            <a:ext cx="4490245" cy="558815"/>
            <a:chOff x="259880" y="4260292"/>
            <a:chExt cx="4490245" cy="558815"/>
          </a:xfrm>
        </p:grpSpPr>
        <p:grpSp>
          <p:nvGrpSpPr>
            <p:cNvPr id="24" name="Grupa 23"/>
            <p:cNvGrpSpPr/>
            <p:nvPr/>
          </p:nvGrpSpPr>
          <p:grpSpPr>
            <a:xfrm>
              <a:off x="259880" y="4260292"/>
              <a:ext cx="4435641" cy="558815"/>
              <a:chOff x="259880" y="4693417"/>
              <a:chExt cx="4435641" cy="558815"/>
            </a:xfrm>
          </p:grpSpPr>
          <p:sp>
            <p:nvSpPr>
              <p:cNvPr id="26" name="Dowolny kształt 25"/>
              <p:cNvSpPr/>
              <p:nvPr/>
            </p:nvSpPr>
            <p:spPr>
              <a:xfrm>
                <a:off x="259880" y="4693417"/>
                <a:ext cx="4435641" cy="558815"/>
              </a:xfrm>
              <a:custGeom>
                <a:avLst/>
                <a:gdLst>
                  <a:gd name="connsiteX0" fmla="*/ 0 w 4435641"/>
                  <a:gd name="connsiteY0" fmla="*/ 55882 h 558815"/>
                  <a:gd name="connsiteX1" fmla="*/ 16368 w 4435641"/>
                  <a:gd name="connsiteY1" fmla="*/ 16367 h 558815"/>
                  <a:gd name="connsiteX2" fmla="*/ 55883 w 4435641"/>
                  <a:gd name="connsiteY2" fmla="*/ 0 h 558815"/>
                  <a:gd name="connsiteX3" fmla="*/ 4379759 w 4435641"/>
                  <a:gd name="connsiteY3" fmla="*/ 0 h 558815"/>
                  <a:gd name="connsiteX4" fmla="*/ 4419274 w 4435641"/>
                  <a:gd name="connsiteY4" fmla="*/ 16368 h 558815"/>
                  <a:gd name="connsiteX5" fmla="*/ 4435641 w 4435641"/>
                  <a:gd name="connsiteY5" fmla="*/ 55883 h 558815"/>
                  <a:gd name="connsiteX6" fmla="*/ 4435641 w 4435641"/>
                  <a:gd name="connsiteY6" fmla="*/ 502933 h 558815"/>
                  <a:gd name="connsiteX7" fmla="*/ 4419274 w 4435641"/>
                  <a:gd name="connsiteY7" fmla="*/ 542448 h 558815"/>
                  <a:gd name="connsiteX8" fmla="*/ 4379759 w 4435641"/>
                  <a:gd name="connsiteY8" fmla="*/ 558815 h 558815"/>
                  <a:gd name="connsiteX9" fmla="*/ 55882 w 4435641"/>
                  <a:gd name="connsiteY9" fmla="*/ 558815 h 558815"/>
                  <a:gd name="connsiteX10" fmla="*/ 16367 w 4435641"/>
                  <a:gd name="connsiteY10" fmla="*/ 542448 h 558815"/>
                  <a:gd name="connsiteX11" fmla="*/ 0 w 4435641"/>
                  <a:gd name="connsiteY11" fmla="*/ 502933 h 558815"/>
                  <a:gd name="connsiteX12" fmla="*/ 0 w 4435641"/>
                  <a:gd name="connsiteY12" fmla="*/ 55882 h 558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35641" h="558815">
                    <a:moveTo>
                      <a:pt x="0" y="55882"/>
                    </a:moveTo>
                    <a:cubicBezTo>
                      <a:pt x="0" y="41061"/>
                      <a:pt x="5888" y="26847"/>
                      <a:pt x="16368" y="16367"/>
                    </a:cubicBezTo>
                    <a:cubicBezTo>
                      <a:pt x="26848" y="5887"/>
                      <a:pt x="41062" y="0"/>
                      <a:pt x="55883" y="0"/>
                    </a:cubicBezTo>
                    <a:lnTo>
                      <a:pt x="4379759" y="0"/>
                    </a:lnTo>
                    <a:cubicBezTo>
                      <a:pt x="4394580" y="0"/>
                      <a:pt x="4408794" y="5888"/>
                      <a:pt x="4419274" y="16368"/>
                    </a:cubicBezTo>
                    <a:cubicBezTo>
                      <a:pt x="4429754" y="26848"/>
                      <a:pt x="4435641" y="41062"/>
                      <a:pt x="4435641" y="55883"/>
                    </a:cubicBezTo>
                    <a:lnTo>
                      <a:pt x="4435641" y="502933"/>
                    </a:lnTo>
                    <a:cubicBezTo>
                      <a:pt x="4435641" y="517754"/>
                      <a:pt x="4429753" y="531968"/>
                      <a:pt x="4419274" y="542448"/>
                    </a:cubicBezTo>
                    <a:cubicBezTo>
                      <a:pt x="4408794" y="552928"/>
                      <a:pt x="4394580" y="558815"/>
                      <a:pt x="4379759" y="558815"/>
                    </a:cubicBezTo>
                    <a:lnTo>
                      <a:pt x="55882" y="558815"/>
                    </a:lnTo>
                    <a:cubicBezTo>
                      <a:pt x="41061" y="558815"/>
                      <a:pt x="26847" y="552927"/>
                      <a:pt x="16367" y="542448"/>
                    </a:cubicBezTo>
                    <a:cubicBezTo>
                      <a:pt x="5887" y="531968"/>
                      <a:pt x="0" y="517754"/>
                      <a:pt x="0" y="502933"/>
                    </a:cubicBezTo>
                    <a:lnTo>
                      <a:pt x="0" y="55882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0">
                <a:scrgbClr r="0" g="0" b="0"/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218740" tIns="113792" rIns="113793" bIns="113792" numCol="1" spcCol="1270" anchor="ctr" anchorCtr="0">
                <a:noAutofit/>
              </a:bodyPr>
              <a:lstStyle/>
              <a:p>
                <a:pPr marL="0" lvl="0" indent="0" algn="just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l-PL" sz="1600" kern="1200" dirty="0"/>
              </a:p>
            </p:txBody>
          </p:sp>
          <p:sp>
            <p:nvSpPr>
              <p:cNvPr id="27" name="Dowolny kształt 26"/>
              <p:cNvSpPr/>
              <p:nvPr/>
            </p:nvSpPr>
            <p:spPr>
              <a:xfrm>
                <a:off x="324014" y="4762058"/>
                <a:ext cx="1699901" cy="443474"/>
              </a:xfrm>
              <a:custGeom>
                <a:avLst/>
                <a:gdLst>
                  <a:gd name="connsiteX0" fmla="*/ 0 w 1699901"/>
                  <a:gd name="connsiteY0" fmla="*/ 44347 h 443474"/>
                  <a:gd name="connsiteX1" fmla="*/ 12989 w 1699901"/>
                  <a:gd name="connsiteY1" fmla="*/ 12989 h 443474"/>
                  <a:gd name="connsiteX2" fmla="*/ 44347 w 1699901"/>
                  <a:gd name="connsiteY2" fmla="*/ 0 h 443474"/>
                  <a:gd name="connsiteX3" fmla="*/ 1655554 w 1699901"/>
                  <a:gd name="connsiteY3" fmla="*/ 0 h 443474"/>
                  <a:gd name="connsiteX4" fmla="*/ 1686912 w 1699901"/>
                  <a:gd name="connsiteY4" fmla="*/ 12989 h 443474"/>
                  <a:gd name="connsiteX5" fmla="*/ 1699901 w 1699901"/>
                  <a:gd name="connsiteY5" fmla="*/ 44347 h 443474"/>
                  <a:gd name="connsiteX6" fmla="*/ 1699901 w 1699901"/>
                  <a:gd name="connsiteY6" fmla="*/ 399127 h 443474"/>
                  <a:gd name="connsiteX7" fmla="*/ 1686912 w 1699901"/>
                  <a:gd name="connsiteY7" fmla="*/ 430485 h 443474"/>
                  <a:gd name="connsiteX8" fmla="*/ 1655554 w 1699901"/>
                  <a:gd name="connsiteY8" fmla="*/ 443474 h 443474"/>
                  <a:gd name="connsiteX9" fmla="*/ 44347 w 1699901"/>
                  <a:gd name="connsiteY9" fmla="*/ 443474 h 443474"/>
                  <a:gd name="connsiteX10" fmla="*/ 12989 w 1699901"/>
                  <a:gd name="connsiteY10" fmla="*/ 430485 h 443474"/>
                  <a:gd name="connsiteX11" fmla="*/ 0 w 1699901"/>
                  <a:gd name="connsiteY11" fmla="*/ 399127 h 443474"/>
                  <a:gd name="connsiteX12" fmla="*/ 0 w 1699901"/>
                  <a:gd name="connsiteY12" fmla="*/ 44347 h 443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99901" h="443474">
                    <a:moveTo>
                      <a:pt x="0" y="44347"/>
                    </a:moveTo>
                    <a:cubicBezTo>
                      <a:pt x="0" y="32585"/>
                      <a:pt x="4672" y="21306"/>
                      <a:pt x="12989" y="12989"/>
                    </a:cubicBezTo>
                    <a:cubicBezTo>
                      <a:pt x="21306" y="4672"/>
                      <a:pt x="32586" y="0"/>
                      <a:pt x="44347" y="0"/>
                    </a:cubicBezTo>
                    <a:lnTo>
                      <a:pt x="1655554" y="0"/>
                    </a:lnTo>
                    <a:cubicBezTo>
                      <a:pt x="1667316" y="0"/>
                      <a:pt x="1678595" y="4672"/>
                      <a:pt x="1686912" y="12989"/>
                    </a:cubicBezTo>
                    <a:cubicBezTo>
                      <a:pt x="1695229" y="21306"/>
                      <a:pt x="1699901" y="32586"/>
                      <a:pt x="1699901" y="44347"/>
                    </a:cubicBezTo>
                    <a:lnTo>
                      <a:pt x="1699901" y="399127"/>
                    </a:lnTo>
                    <a:cubicBezTo>
                      <a:pt x="1699901" y="410889"/>
                      <a:pt x="1695229" y="422168"/>
                      <a:pt x="1686912" y="430485"/>
                    </a:cubicBezTo>
                    <a:cubicBezTo>
                      <a:pt x="1678595" y="438802"/>
                      <a:pt x="1667315" y="443474"/>
                      <a:pt x="1655554" y="443474"/>
                    </a:cubicBezTo>
                    <a:lnTo>
                      <a:pt x="44347" y="443474"/>
                    </a:lnTo>
                    <a:cubicBezTo>
                      <a:pt x="32585" y="443474"/>
                      <a:pt x="21306" y="438802"/>
                      <a:pt x="12989" y="430485"/>
                    </a:cubicBezTo>
                    <a:cubicBezTo>
                      <a:pt x="4672" y="422168"/>
                      <a:pt x="0" y="410888"/>
                      <a:pt x="0" y="399127"/>
                    </a:cubicBezTo>
                    <a:lnTo>
                      <a:pt x="0" y="44347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81569" tIns="81569" rIns="81569" bIns="81569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l-PL" sz="1800" b="1" kern="1200" dirty="0" smtClean="0"/>
                  <a:t>Dyrektor OKE</a:t>
                </a:r>
                <a:endParaRPr lang="pl-PL" sz="2000" b="1" kern="1200" dirty="0"/>
              </a:p>
            </p:txBody>
          </p:sp>
        </p:grpSp>
        <p:sp>
          <p:nvSpPr>
            <p:cNvPr id="25" name="pole tekstowe 24"/>
            <p:cNvSpPr txBox="1"/>
            <p:nvPr/>
          </p:nvSpPr>
          <p:spPr>
            <a:xfrm>
              <a:off x="2030930" y="4318596"/>
              <a:ext cx="27191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pl-PL" sz="1200" b="1" dirty="0" smtClean="0"/>
                <a:t>umożliwia</a:t>
              </a:r>
              <a:r>
                <a:rPr lang="pl-PL" sz="1200" dirty="0" smtClean="0"/>
                <a:t> zapoznanie się </a:t>
              </a:r>
              <a:br>
                <a:rPr lang="pl-PL" sz="1200" dirty="0" smtClean="0"/>
              </a:br>
              <a:r>
                <a:rPr lang="pl-PL" sz="1200" dirty="0" smtClean="0"/>
                <a:t>z dokumentacją oraz złożenie wyjaśnień</a:t>
              </a:r>
              <a:endParaRPr lang="pl-PL" sz="1200" dirty="0"/>
            </a:p>
          </p:txBody>
        </p:sp>
      </p:grpSp>
      <p:cxnSp>
        <p:nvCxnSpPr>
          <p:cNvPr id="28" name="Łącznik prosty ze strzałką 27"/>
          <p:cNvCxnSpPr/>
          <p:nvPr/>
        </p:nvCxnSpPr>
        <p:spPr>
          <a:xfrm>
            <a:off x="1424539" y="3722101"/>
            <a:ext cx="0" cy="471638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ole tekstowe 28"/>
          <p:cNvSpPr txBox="1"/>
          <p:nvPr/>
        </p:nvSpPr>
        <p:spPr>
          <a:xfrm>
            <a:off x="5521753" y="4086258"/>
            <a:ext cx="1774198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pl-PL" sz="1200" i="1" dirty="0" smtClean="0"/>
              <a:t>14 dni od upływu terminu złożenia wniosku</a:t>
            </a:r>
            <a:endParaRPr lang="pl-PL" sz="1200" i="1" dirty="0"/>
          </a:p>
        </p:txBody>
      </p:sp>
      <p:grpSp>
        <p:nvGrpSpPr>
          <p:cNvPr id="30" name="Grupa 29"/>
          <p:cNvGrpSpPr/>
          <p:nvPr/>
        </p:nvGrpSpPr>
        <p:grpSpPr>
          <a:xfrm>
            <a:off x="346516" y="5277682"/>
            <a:ext cx="3694776" cy="558815"/>
            <a:chOff x="558265" y="5838823"/>
            <a:chExt cx="4435641" cy="558815"/>
          </a:xfrm>
        </p:grpSpPr>
        <p:grpSp>
          <p:nvGrpSpPr>
            <p:cNvPr id="31" name="Grupa 30"/>
            <p:cNvGrpSpPr/>
            <p:nvPr/>
          </p:nvGrpSpPr>
          <p:grpSpPr>
            <a:xfrm>
              <a:off x="558265" y="5838823"/>
              <a:ext cx="4435641" cy="558815"/>
              <a:chOff x="211755" y="4693417"/>
              <a:chExt cx="4435641" cy="558815"/>
            </a:xfrm>
          </p:grpSpPr>
          <p:sp>
            <p:nvSpPr>
              <p:cNvPr id="33" name="Dowolny kształt 32"/>
              <p:cNvSpPr/>
              <p:nvPr/>
            </p:nvSpPr>
            <p:spPr>
              <a:xfrm>
                <a:off x="211755" y="4693417"/>
                <a:ext cx="4435641" cy="558815"/>
              </a:xfrm>
              <a:custGeom>
                <a:avLst/>
                <a:gdLst>
                  <a:gd name="connsiteX0" fmla="*/ 0 w 4435641"/>
                  <a:gd name="connsiteY0" fmla="*/ 55882 h 558815"/>
                  <a:gd name="connsiteX1" fmla="*/ 16368 w 4435641"/>
                  <a:gd name="connsiteY1" fmla="*/ 16367 h 558815"/>
                  <a:gd name="connsiteX2" fmla="*/ 55883 w 4435641"/>
                  <a:gd name="connsiteY2" fmla="*/ 0 h 558815"/>
                  <a:gd name="connsiteX3" fmla="*/ 4379759 w 4435641"/>
                  <a:gd name="connsiteY3" fmla="*/ 0 h 558815"/>
                  <a:gd name="connsiteX4" fmla="*/ 4419274 w 4435641"/>
                  <a:gd name="connsiteY4" fmla="*/ 16368 h 558815"/>
                  <a:gd name="connsiteX5" fmla="*/ 4435641 w 4435641"/>
                  <a:gd name="connsiteY5" fmla="*/ 55883 h 558815"/>
                  <a:gd name="connsiteX6" fmla="*/ 4435641 w 4435641"/>
                  <a:gd name="connsiteY6" fmla="*/ 502933 h 558815"/>
                  <a:gd name="connsiteX7" fmla="*/ 4419274 w 4435641"/>
                  <a:gd name="connsiteY7" fmla="*/ 542448 h 558815"/>
                  <a:gd name="connsiteX8" fmla="*/ 4379759 w 4435641"/>
                  <a:gd name="connsiteY8" fmla="*/ 558815 h 558815"/>
                  <a:gd name="connsiteX9" fmla="*/ 55882 w 4435641"/>
                  <a:gd name="connsiteY9" fmla="*/ 558815 h 558815"/>
                  <a:gd name="connsiteX10" fmla="*/ 16367 w 4435641"/>
                  <a:gd name="connsiteY10" fmla="*/ 542448 h 558815"/>
                  <a:gd name="connsiteX11" fmla="*/ 0 w 4435641"/>
                  <a:gd name="connsiteY11" fmla="*/ 502933 h 558815"/>
                  <a:gd name="connsiteX12" fmla="*/ 0 w 4435641"/>
                  <a:gd name="connsiteY12" fmla="*/ 55882 h 558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35641" h="558815">
                    <a:moveTo>
                      <a:pt x="0" y="55882"/>
                    </a:moveTo>
                    <a:cubicBezTo>
                      <a:pt x="0" y="41061"/>
                      <a:pt x="5888" y="26847"/>
                      <a:pt x="16368" y="16367"/>
                    </a:cubicBezTo>
                    <a:cubicBezTo>
                      <a:pt x="26848" y="5887"/>
                      <a:pt x="41062" y="0"/>
                      <a:pt x="55883" y="0"/>
                    </a:cubicBezTo>
                    <a:lnTo>
                      <a:pt x="4379759" y="0"/>
                    </a:lnTo>
                    <a:cubicBezTo>
                      <a:pt x="4394580" y="0"/>
                      <a:pt x="4408794" y="5888"/>
                      <a:pt x="4419274" y="16368"/>
                    </a:cubicBezTo>
                    <a:cubicBezTo>
                      <a:pt x="4429754" y="26848"/>
                      <a:pt x="4435641" y="41062"/>
                      <a:pt x="4435641" y="55883"/>
                    </a:cubicBezTo>
                    <a:lnTo>
                      <a:pt x="4435641" y="502933"/>
                    </a:lnTo>
                    <a:cubicBezTo>
                      <a:pt x="4435641" y="517754"/>
                      <a:pt x="4429753" y="531968"/>
                      <a:pt x="4419274" y="542448"/>
                    </a:cubicBezTo>
                    <a:cubicBezTo>
                      <a:pt x="4408794" y="552928"/>
                      <a:pt x="4394580" y="558815"/>
                      <a:pt x="4379759" y="558815"/>
                    </a:cubicBezTo>
                    <a:lnTo>
                      <a:pt x="55882" y="558815"/>
                    </a:lnTo>
                    <a:cubicBezTo>
                      <a:pt x="41061" y="558815"/>
                      <a:pt x="26847" y="552927"/>
                      <a:pt x="16367" y="542448"/>
                    </a:cubicBezTo>
                    <a:cubicBezTo>
                      <a:pt x="5887" y="531968"/>
                      <a:pt x="0" y="517754"/>
                      <a:pt x="0" y="502933"/>
                    </a:cubicBezTo>
                    <a:lnTo>
                      <a:pt x="0" y="55882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0">
                <a:scrgbClr r="0" g="0" b="0"/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218740" tIns="113792" rIns="113793" bIns="113792" numCol="1" spcCol="1270" anchor="ctr" anchorCtr="0">
                <a:noAutofit/>
              </a:bodyPr>
              <a:lstStyle/>
              <a:p>
                <a:pPr marL="0" lvl="0" indent="0" algn="just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l-PL" sz="1600" kern="1200" dirty="0"/>
              </a:p>
            </p:txBody>
          </p:sp>
          <p:sp>
            <p:nvSpPr>
              <p:cNvPr id="34" name="Dowolny kształt 33"/>
              <p:cNvSpPr/>
              <p:nvPr/>
            </p:nvSpPr>
            <p:spPr>
              <a:xfrm>
                <a:off x="335573" y="4762058"/>
                <a:ext cx="1898346" cy="443474"/>
              </a:xfrm>
              <a:custGeom>
                <a:avLst/>
                <a:gdLst>
                  <a:gd name="connsiteX0" fmla="*/ 0 w 1699901"/>
                  <a:gd name="connsiteY0" fmla="*/ 44347 h 443474"/>
                  <a:gd name="connsiteX1" fmla="*/ 12989 w 1699901"/>
                  <a:gd name="connsiteY1" fmla="*/ 12989 h 443474"/>
                  <a:gd name="connsiteX2" fmla="*/ 44347 w 1699901"/>
                  <a:gd name="connsiteY2" fmla="*/ 0 h 443474"/>
                  <a:gd name="connsiteX3" fmla="*/ 1655554 w 1699901"/>
                  <a:gd name="connsiteY3" fmla="*/ 0 h 443474"/>
                  <a:gd name="connsiteX4" fmla="*/ 1686912 w 1699901"/>
                  <a:gd name="connsiteY4" fmla="*/ 12989 h 443474"/>
                  <a:gd name="connsiteX5" fmla="*/ 1699901 w 1699901"/>
                  <a:gd name="connsiteY5" fmla="*/ 44347 h 443474"/>
                  <a:gd name="connsiteX6" fmla="*/ 1699901 w 1699901"/>
                  <a:gd name="connsiteY6" fmla="*/ 399127 h 443474"/>
                  <a:gd name="connsiteX7" fmla="*/ 1686912 w 1699901"/>
                  <a:gd name="connsiteY7" fmla="*/ 430485 h 443474"/>
                  <a:gd name="connsiteX8" fmla="*/ 1655554 w 1699901"/>
                  <a:gd name="connsiteY8" fmla="*/ 443474 h 443474"/>
                  <a:gd name="connsiteX9" fmla="*/ 44347 w 1699901"/>
                  <a:gd name="connsiteY9" fmla="*/ 443474 h 443474"/>
                  <a:gd name="connsiteX10" fmla="*/ 12989 w 1699901"/>
                  <a:gd name="connsiteY10" fmla="*/ 430485 h 443474"/>
                  <a:gd name="connsiteX11" fmla="*/ 0 w 1699901"/>
                  <a:gd name="connsiteY11" fmla="*/ 399127 h 443474"/>
                  <a:gd name="connsiteX12" fmla="*/ 0 w 1699901"/>
                  <a:gd name="connsiteY12" fmla="*/ 44347 h 443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99901" h="443474">
                    <a:moveTo>
                      <a:pt x="0" y="44347"/>
                    </a:moveTo>
                    <a:cubicBezTo>
                      <a:pt x="0" y="32585"/>
                      <a:pt x="4672" y="21306"/>
                      <a:pt x="12989" y="12989"/>
                    </a:cubicBezTo>
                    <a:cubicBezTo>
                      <a:pt x="21306" y="4672"/>
                      <a:pt x="32586" y="0"/>
                      <a:pt x="44347" y="0"/>
                    </a:cubicBezTo>
                    <a:lnTo>
                      <a:pt x="1655554" y="0"/>
                    </a:lnTo>
                    <a:cubicBezTo>
                      <a:pt x="1667316" y="0"/>
                      <a:pt x="1678595" y="4672"/>
                      <a:pt x="1686912" y="12989"/>
                    </a:cubicBezTo>
                    <a:cubicBezTo>
                      <a:pt x="1695229" y="21306"/>
                      <a:pt x="1699901" y="32586"/>
                      <a:pt x="1699901" y="44347"/>
                    </a:cubicBezTo>
                    <a:lnTo>
                      <a:pt x="1699901" y="399127"/>
                    </a:lnTo>
                    <a:cubicBezTo>
                      <a:pt x="1699901" y="410889"/>
                      <a:pt x="1695229" y="422168"/>
                      <a:pt x="1686912" y="430485"/>
                    </a:cubicBezTo>
                    <a:cubicBezTo>
                      <a:pt x="1678595" y="438802"/>
                      <a:pt x="1667315" y="443474"/>
                      <a:pt x="1655554" y="443474"/>
                    </a:cubicBezTo>
                    <a:lnTo>
                      <a:pt x="44347" y="443474"/>
                    </a:lnTo>
                    <a:cubicBezTo>
                      <a:pt x="32585" y="443474"/>
                      <a:pt x="21306" y="438802"/>
                      <a:pt x="12989" y="430485"/>
                    </a:cubicBezTo>
                    <a:cubicBezTo>
                      <a:pt x="4672" y="422168"/>
                      <a:pt x="0" y="410888"/>
                      <a:pt x="0" y="399127"/>
                    </a:cubicBezTo>
                    <a:lnTo>
                      <a:pt x="0" y="44347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81569" tIns="81569" rIns="81569" bIns="81569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l-PL" sz="1800" b="1" kern="1200" dirty="0" smtClean="0"/>
                  <a:t>Dyrektor OKE</a:t>
                </a:r>
                <a:endParaRPr lang="pl-PL" sz="2000" b="1" kern="1200" dirty="0"/>
              </a:p>
            </p:txBody>
          </p:sp>
        </p:grpSp>
        <p:sp>
          <p:nvSpPr>
            <p:cNvPr id="32" name="pole tekstowe 31"/>
            <p:cNvSpPr txBox="1"/>
            <p:nvPr/>
          </p:nvSpPr>
          <p:spPr>
            <a:xfrm>
              <a:off x="2695979" y="5887505"/>
              <a:ext cx="20221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pl-PL" sz="1200" b="1" dirty="0" smtClean="0"/>
                <a:t>odstępuje</a:t>
              </a:r>
              <a:r>
                <a:rPr lang="pl-PL" sz="1200" dirty="0" smtClean="0"/>
                <a:t> od zamiaru  unieważnienia</a:t>
              </a:r>
              <a:endParaRPr lang="pl-PL" sz="1200" dirty="0"/>
            </a:p>
          </p:txBody>
        </p:sp>
      </p:grpSp>
      <p:cxnSp>
        <p:nvCxnSpPr>
          <p:cNvPr id="35" name="Łącznik prosty ze strzałką 34"/>
          <p:cNvCxnSpPr/>
          <p:nvPr/>
        </p:nvCxnSpPr>
        <p:spPr>
          <a:xfrm>
            <a:off x="1944242" y="4636501"/>
            <a:ext cx="9625" cy="712270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upa 35"/>
          <p:cNvGrpSpPr/>
          <p:nvPr/>
        </p:nvGrpSpPr>
        <p:grpSpPr>
          <a:xfrm>
            <a:off x="4639377" y="5316177"/>
            <a:ext cx="4312118" cy="558815"/>
            <a:chOff x="558265" y="5838823"/>
            <a:chExt cx="4669393" cy="558815"/>
          </a:xfrm>
        </p:grpSpPr>
        <p:grpSp>
          <p:nvGrpSpPr>
            <p:cNvPr id="37" name="Grupa 36"/>
            <p:cNvGrpSpPr/>
            <p:nvPr/>
          </p:nvGrpSpPr>
          <p:grpSpPr>
            <a:xfrm>
              <a:off x="558265" y="5838823"/>
              <a:ext cx="4669393" cy="558815"/>
              <a:chOff x="211755" y="4693417"/>
              <a:chExt cx="4669393" cy="558815"/>
            </a:xfrm>
          </p:grpSpPr>
          <p:sp>
            <p:nvSpPr>
              <p:cNvPr id="39" name="Dowolny kształt 38"/>
              <p:cNvSpPr/>
              <p:nvPr/>
            </p:nvSpPr>
            <p:spPr>
              <a:xfrm>
                <a:off x="211755" y="4693417"/>
                <a:ext cx="4669393" cy="558815"/>
              </a:xfrm>
              <a:custGeom>
                <a:avLst/>
                <a:gdLst>
                  <a:gd name="connsiteX0" fmla="*/ 0 w 4435641"/>
                  <a:gd name="connsiteY0" fmla="*/ 55882 h 558815"/>
                  <a:gd name="connsiteX1" fmla="*/ 16368 w 4435641"/>
                  <a:gd name="connsiteY1" fmla="*/ 16367 h 558815"/>
                  <a:gd name="connsiteX2" fmla="*/ 55883 w 4435641"/>
                  <a:gd name="connsiteY2" fmla="*/ 0 h 558815"/>
                  <a:gd name="connsiteX3" fmla="*/ 4379759 w 4435641"/>
                  <a:gd name="connsiteY3" fmla="*/ 0 h 558815"/>
                  <a:gd name="connsiteX4" fmla="*/ 4419274 w 4435641"/>
                  <a:gd name="connsiteY4" fmla="*/ 16368 h 558815"/>
                  <a:gd name="connsiteX5" fmla="*/ 4435641 w 4435641"/>
                  <a:gd name="connsiteY5" fmla="*/ 55883 h 558815"/>
                  <a:gd name="connsiteX6" fmla="*/ 4435641 w 4435641"/>
                  <a:gd name="connsiteY6" fmla="*/ 502933 h 558815"/>
                  <a:gd name="connsiteX7" fmla="*/ 4419274 w 4435641"/>
                  <a:gd name="connsiteY7" fmla="*/ 542448 h 558815"/>
                  <a:gd name="connsiteX8" fmla="*/ 4379759 w 4435641"/>
                  <a:gd name="connsiteY8" fmla="*/ 558815 h 558815"/>
                  <a:gd name="connsiteX9" fmla="*/ 55882 w 4435641"/>
                  <a:gd name="connsiteY9" fmla="*/ 558815 h 558815"/>
                  <a:gd name="connsiteX10" fmla="*/ 16367 w 4435641"/>
                  <a:gd name="connsiteY10" fmla="*/ 542448 h 558815"/>
                  <a:gd name="connsiteX11" fmla="*/ 0 w 4435641"/>
                  <a:gd name="connsiteY11" fmla="*/ 502933 h 558815"/>
                  <a:gd name="connsiteX12" fmla="*/ 0 w 4435641"/>
                  <a:gd name="connsiteY12" fmla="*/ 55882 h 558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35641" h="558815">
                    <a:moveTo>
                      <a:pt x="0" y="55882"/>
                    </a:moveTo>
                    <a:cubicBezTo>
                      <a:pt x="0" y="41061"/>
                      <a:pt x="5888" y="26847"/>
                      <a:pt x="16368" y="16367"/>
                    </a:cubicBezTo>
                    <a:cubicBezTo>
                      <a:pt x="26848" y="5887"/>
                      <a:pt x="41062" y="0"/>
                      <a:pt x="55883" y="0"/>
                    </a:cubicBezTo>
                    <a:lnTo>
                      <a:pt x="4379759" y="0"/>
                    </a:lnTo>
                    <a:cubicBezTo>
                      <a:pt x="4394580" y="0"/>
                      <a:pt x="4408794" y="5888"/>
                      <a:pt x="4419274" y="16368"/>
                    </a:cubicBezTo>
                    <a:cubicBezTo>
                      <a:pt x="4429754" y="26848"/>
                      <a:pt x="4435641" y="41062"/>
                      <a:pt x="4435641" y="55883"/>
                    </a:cubicBezTo>
                    <a:lnTo>
                      <a:pt x="4435641" y="502933"/>
                    </a:lnTo>
                    <a:cubicBezTo>
                      <a:pt x="4435641" y="517754"/>
                      <a:pt x="4429753" y="531968"/>
                      <a:pt x="4419274" y="542448"/>
                    </a:cubicBezTo>
                    <a:cubicBezTo>
                      <a:pt x="4408794" y="552928"/>
                      <a:pt x="4394580" y="558815"/>
                      <a:pt x="4379759" y="558815"/>
                    </a:cubicBezTo>
                    <a:lnTo>
                      <a:pt x="55882" y="558815"/>
                    </a:lnTo>
                    <a:cubicBezTo>
                      <a:pt x="41061" y="558815"/>
                      <a:pt x="26847" y="552927"/>
                      <a:pt x="16367" y="542448"/>
                    </a:cubicBezTo>
                    <a:cubicBezTo>
                      <a:pt x="5887" y="531968"/>
                      <a:pt x="0" y="517754"/>
                      <a:pt x="0" y="502933"/>
                    </a:cubicBezTo>
                    <a:lnTo>
                      <a:pt x="0" y="55882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0">
                <a:scrgbClr r="0" g="0" b="0"/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218740" tIns="113792" rIns="113793" bIns="113792" numCol="1" spcCol="1270" anchor="ctr" anchorCtr="0">
                <a:noAutofit/>
              </a:bodyPr>
              <a:lstStyle/>
              <a:p>
                <a:pPr marL="0" lvl="0" indent="0" algn="just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l-PL" sz="1600" kern="1200" dirty="0"/>
              </a:p>
            </p:txBody>
          </p:sp>
          <p:sp>
            <p:nvSpPr>
              <p:cNvPr id="40" name="Dowolny kształt 39"/>
              <p:cNvSpPr/>
              <p:nvPr/>
            </p:nvSpPr>
            <p:spPr>
              <a:xfrm>
                <a:off x="335573" y="4762058"/>
                <a:ext cx="1898346" cy="443474"/>
              </a:xfrm>
              <a:custGeom>
                <a:avLst/>
                <a:gdLst>
                  <a:gd name="connsiteX0" fmla="*/ 0 w 1699901"/>
                  <a:gd name="connsiteY0" fmla="*/ 44347 h 443474"/>
                  <a:gd name="connsiteX1" fmla="*/ 12989 w 1699901"/>
                  <a:gd name="connsiteY1" fmla="*/ 12989 h 443474"/>
                  <a:gd name="connsiteX2" fmla="*/ 44347 w 1699901"/>
                  <a:gd name="connsiteY2" fmla="*/ 0 h 443474"/>
                  <a:gd name="connsiteX3" fmla="*/ 1655554 w 1699901"/>
                  <a:gd name="connsiteY3" fmla="*/ 0 h 443474"/>
                  <a:gd name="connsiteX4" fmla="*/ 1686912 w 1699901"/>
                  <a:gd name="connsiteY4" fmla="*/ 12989 h 443474"/>
                  <a:gd name="connsiteX5" fmla="*/ 1699901 w 1699901"/>
                  <a:gd name="connsiteY5" fmla="*/ 44347 h 443474"/>
                  <a:gd name="connsiteX6" fmla="*/ 1699901 w 1699901"/>
                  <a:gd name="connsiteY6" fmla="*/ 399127 h 443474"/>
                  <a:gd name="connsiteX7" fmla="*/ 1686912 w 1699901"/>
                  <a:gd name="connsiteY7" fmla="*/ 430485 h 443474"/>
                  <a:gd name="connsiteX8" fmla="*/ 1655554 w 1699901"/>
                  <a:gd name="connsiteY8" fmla="*/ 443474 h 443474"/>
                  <a:gd name="connsiteX9" fmla="*/ 44347 w 1699901"/>
                  <a:gd name="connsiteY9" fmla="*/ 443474 h 443474"/>
                  <a:gd name="connsiteX10" fmla="*/ 12989 w 1699901"/>
                  <a:gd name="connsiteY10" fmla="*/ 430485 h 443474"/>
                  <a:gd name="connsiteX11" fmla="*/ 0 w 1699901"/>
                  <a:gd name="connsiteY11" fmla="*/ 399127 h 443474"/>
                  <a:gd name="connsiteX12" fmla="*/ 0 w 1699901"/>
                  <a:gd name="connsiteY12" fmla="*/ 44347 h 443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99901" h="443474">
                    <a:moveTo>
                      <a:pt x="0" y="44347"/>
                    </a:moveTo>
                    <a:cubicBezTo>
                      <a:pt x="0" y="32585"/>
                      <a:pt x="4672" y="21306"/>
                      <a:pt x="12989" y="12989"/>
                    </a:cubicBezTo>
                    <a:cubicBezTo>
                      <a:pt x="21306" y="4672"/>
                      <a:pt x="32586" y="0"/>
                      <a:pt x="44347" y="0"/>
                    </a:cubicBezTo>
                    <a:lnTo>
                      <a:pt x="1655554" y="0"/>
                    </a:lnTo>
                    <a:cubicBezTo>
                      <a:pt x="1667316" y="0"/>
                      <a:pt x="1678595" y="4672"/>
                      <a:pt x="1686912" y="12989"/>
                    </a:cubicBezTo>
                    <a:cubicBezTo>
                      <a:pt x="1695229" y="21306"/>
                      <a:pt x="1699901" y="32586"/>
                      <a:pt x="1699901" y="44347"/>
                    </a:cubicBezTo>
                    <a:lnTo>
                      <a:pt x="1699901" y="399127"/>
                    </a:lnTo>
                    <a:cubicBezTo>
                      <a:pt x="1699901" y="410889"/>
                      <a:pt x="1695229" y="422168"/>
                      <a:pt x="1686912" y="430485"/>
                    </a:cubicBezTo>
                    <a:cubicBezTo>
                      <a:pt x="1678595" y="438802"/>
                      <a:pt x="1667315" y="443474"/>
                      <a:pt x="1655554" y="443474"/>
                    </a:cubicBezTo>
                    <a:lnTo>
                      <a:pt x="44347" y="443474"/>
                    </a:lnTo>
                    <a:cubicBezTo>
                      <a:pt x="32585" y="443474"/>
                      <a:pt x="21306" y="438802"/>
                      <a:pt x="12989" y="430485"/>
                    </a:cubicBezTo>
                    <a:cubicBezTo>
                      <a:pt x="4672" y="422168"/>
                      <a:pt x="0" y="410888"/>
                      <a:pt x="0" y="399127"/>
                    </a:cubicBezTo>
                    <a:lnTo>
                      <a:pt x="0" y="44347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81569" tIns="81569" rIns="81569" bIns="81569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l-PL" sz="1800" b="1" kern="1200" dirty="0" smtClean="0"/>
                  <a:t>Dyrektor OKE</a:t>
                </a:r>
                <a:endParaRPr lang="pl-PL" sz="2000" b="1" kern="1200" dirty="0"/>
              </a:p>
            </p:txBody>
          </p:sp>
        </p:grpSp>
        <p:sp>
          <p:nvSpPr>
            <p:cNvPr id="38" name="pole tekstowe 37"/>
            <p:cNvSpPr txBox="1"/>
            <p:nvPr/>
          </p:nvSpPr>
          <p:spPr>
            <a:xfrm>
              <a:off x="2623258" y="5887505"/>
              <a:ext cx="25627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pl-PL" sz="1200" u="sng" dirty="0" smtClean="0"/>
                <a:t>podtrzymuje</a:t>
              </a:r>
              <a:r>
                <a:rPr lang="pl-PL" sz="1200" dirty="0" smtClean="0"/>
                <a:t> zamiar i </a:t>
              </a:r>
              <a:r>
                <a:rPr lang="pl-PL" sz="1200" b="1" dirty="0" smtClean="0"/>
                <a:t>unieważnia</a:t>
              </a:r>
              <a:r>
                <a:rPr lang="pl-PL" sz="1200" dirty="0" smtClean="0"/>
                <a:t>  dany egzamin</a:t>
              </a:r>
              <a:endParaRPr lang="pl-PL" sz="1200" dirty="0"/>
            </a:p>
          </p:txBody>
        </p:sp>
      </p:grpSp>
      <p:cxnSp>
        <p:nvCxnSpPr>
          <p:cNvPr id="41" name="Łącznik prosty ze strzałką 40"/>
          <p:cNvCxnSpPr>
            <a:endCxn id="40" idx="0"/>
          </p:cNvCxnSpPr>
          <p:nvPr/>
        </p:nvCxnSpPr>
        <p:spPr>
          <a:xfrm>
            <a:off x="1944303" y="4636501"/>
            <a:ext cx="2809418" cy="792664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Łącznik prosty ze strzałką 41"/>
          <p:cNvCxnSpPr/>
          <p:nvPr/>
        </p:nvCxnSpPr>
        <p:spPr>
          <a:xfrm>
            <a:off x="5447899" y="3770227"/>
            <a:ext cx="19250" cy="1617045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Łącznik prosty ze strzałką 42"/>
          <p:cNvCxnSpPr/>
          <p:nvPr/>
        </p:nvCxnSpPr>
        <p:spPr>
          <a:xfrm>
            <a:off x="6294922" y="5791521"/>
            <a:ext cx="490889" cy="240631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rostokąt 43"/>
          <p:cNvSpPr/>
          <p:nvPr/>
        </p:nvSpPr>
        <p:spPr>
          <a:xfrm>
            <a:off x="5134539" y="1627782"/>
            <a:ext cx="3874655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sz="1600" i="1" dirty="0" smtClean="0">
                <a:solidFill>
                  <a:srgbClr val="C00000"/>
                </a:solidFill>
              </a:rPr>
              <a:t>Tryb postępowania kiedy </a:t>
            </a:r>
            <a:r>
              <a:rPr lang="pl-PL" sz="1600" i="1" u="sng" dirty="0" smtClean="0">
                <a:solidFill>
                  <a:srgbClr val="C00000"/>
                </a:solidFill>
              </a:rPr>
              <a:t>dyrektor szkoły ma możliwość</a:t>
            </a:r>
            <a:r>
              <a:rPr lang="pl-PL" sz="1600" i="1" dirty="0" smtClean="0">
                <a:solidFill>
                  <a:srgbClr val="C00000"/>
                </a:solidFill>
              </a:rPr>
              <a:t> przekazania zdającemu informacji dyrektora OKE o zamiarze unieważnienia danego egzaminu</a:t>
            </a:r>
          </a:p>
        </p:txBody>
      </p:sp>
      <p:sp>
        <p:nvSpPr>
          <p:cNvPr id="45" name="pole tekstowe 44"/>
          <p:cNvSpPr txBox="1"/>
          <p:nvPr/>
        </p:nvSpPr>
        <p:spPr>
          <a:xfrm>
            <a:off x="3437223" y="4828949"/>
            <a:ext cx="525444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cap="rnd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albo</a:t>
            </a:r>
            <a:endParaRPr lang="pl-PL" sz="1400" dirty="0"/>
          </a:p>
        </p:txBody>
      </p:sp>
      <p:grpSp>
        <p:nvGrpSpPr>
          <p:cNvPr id="46" name="Grupa 45"/>
          <p:cNvGrpSpPr/>
          <p:nvPr/>
        </p:nvGrpSpPr>
        <p:grpSpPr>
          <a:xfrm>
            <a:off x="62508" y="264088"/>
            <a:ext cx="5964457" cy="1243098"/>
            <a:chOff x="349714" y="558286"/>
            <a:chExt cx="5964457" cy="1243098"/>
          </a:xfrm>
        </p:grpSpPr>
        <p:graphicFrame>
          <p:nvGraphicFramePr>
            <p:cNvPr id="47" name="Diagram 46"/>
            <p:cNvGraphicFramePr/>
            <p:nvPr>
              <p:extLst/>
            </p:nvPr>
          </p:nvGraphicFramePr>
          <p:xfrm>
            <a:off x="349714" y="558286"/>
            <a:ext cx="5964457" cy="123203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2" r:lo="rId23" r:qs="rId24" r:cs="rId25"/>
            </a:graphicData>
          </a:graphic>
        </p:graphicFrame>
        <p:sp>
          <p:nvSpPr>
            <p:cNvPr id="48" name="pole tekstowe 47"/>
            <p:cNvSpPr txBox="1"/>
            <p:nvPr/>
          </p:nvSpPr>
          <p:spPr>
            <a:xfrm>
              <a:off x="2646945" y="1155053"/>
              <a:ext cx="35420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pl-PL" sz="1200" b="1" dirty="0" smtClean="0"/>
                <a:t>przekazuje</a:t>
              </a:r>
              <a:r>
                <a:rPr lang="pl-PL" sz="1200" dirty="0" smtClean="0"/>
                <a:t> zdającemu – za pośrednictwem dyrektora szkoły – pisemną </a:t>
              </a:r>
              <a:r>
                <a:rPr lang="pl-PL" sz="1200" b="1" dirty="0" smtClean="0"/>
                <a:t>informację o zamiarze </a:t>
              </a:r>
              <a:r>
                <a:rPr lang="pl-PL" sz="1200" dirty="0" smtClean="0"/>
                <a:t>unieważnienia dany egzamin  </a:t>
              </a:r>
              <a:endParaRPr lang="pl-PL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5969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9" grpId="0" animBg="1"/>
      <p:bldP spid="4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91277" y="0"/>
            <a:ext cx="7704667" cy="940084"/>
          </a:xfrm>
        </p:spPr>
        <p:txBody>
          <a:bodyPr>
            <a:noAutofit/>
          </a:bodyPr>
          <a:lstStyle/>
          <a:p>
            <a:r>
              <a:rPr lang="pl-PL" sz="2400" dirty="0" smtClean="0"/>
              <a:t>Unieważnienie – niesamodzielna praca absolwenta</a:t>
            </a:r>
            <a:endParaRPr lang="pl-PL" sz="2400" dirty="0"/>
          </a:p>
        </p:txBody>
      </p:sp>
      <p:grpSp>
        <p:nvGrpSpPr>
          <p:cNvPr id="49" name="Grupa 48"/>
          <p:cNvGrpSpPr/>
          <p:nvPr/>
        </p:nvGrpSpPr>
        <p:grpSpPr>
          <a:xfrm>
            <a:off x="1139896" y="1047204"/>
            <a:ext cx="6285032" cy="1232033"/>
            <a:chOff x="1341064" y="1467828"/>
            <a:chExt cx="5964457" cy="1232033"/>
          </a:xfrm>
        </p:grpSpPr>
        <p:graphicFrame>
          <p:nvGraphicFramePr>
            <p:cNvPr id="50" name="Diagram 49"/>
            <p:cNvGraphicFramePr/>
            <p:nvPr>
              <p:extLst/>
            </p:nvPr>
          </p:nvGraphicFramePr>
          <p:xfrm>
            <a:off x="1341064" y="1467828"/>
            <a:ext cx="5964457" cy="123203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51" name="pole tekstowe 50"/>
            <p:cNvSpPr txBox="1"/>
            <p:nvPr/>
          </p:nvSpPr>
          <p:spPr>
            <a:xfrm>
              <a:off x="3454786" y="2053530"/>
              <a:ext cx="37449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pl-PL" sz="1200" dirty="0" smtClean="0"/>
                <a:t>– za pośrednictwem dyrektora szkoły – </a:t>
              </a:r>
              <a:r>
                <a:rPr lang="pl-PL" sz="1200" b="1" dirty="0" smtClean="0"/>
                <a:t>przekazuje zdającemu pisemną informację o unieważnieniu </a:t>
              </a:r>
              <a:r>
                <a:rPr lang="pl-PL" sz="1200" dirty="0" smtClean="0"/>
                <a:t>danego egzaminu  wraz  z uzasadnieniem</a:t>
              </a:r>
              <a:endParaRPr lang="pl-PL" sz="1200" dirty="0"/>
            </a:p>
          </p:txBody>
        </p:sp>
      </p:grpSp>
      <p:grpSp>
        <p:nvGrpSpPr>
          <p:cNvPr id="52" name="Grupa 56"/>
          <p:cNvGrpSpPr/>
          <p:nvPr/>
        </p:nvGrpSpPr>
        <p:grpSpPr>
          <a:xfrm>
            <a:off x="1100233" y="2297446"/>
            <a:ext cx="6461855" cy="955767"/>
            <a:chOff x="1166238" y="1751844"/>
            <a:chExt cx="5345177" cy="955767"/>
          </a:xfrm>
        </p:grpSpPr>
        <p:graphicFrame>
          <p:nvGraphicFramePr>
            <p:cNvPr id="53" name="Diagram 52"/>
            <p:cNvGraphicFramePr/>
            <p:nvPr>
              <p:extLst/>
            </p:nvPr>
          </p:nvGraphicFramePr>
          <p:xfrm>
            <a:off x="1166238" y="1751844"/>
            <a:ext cx="5345177" cy="9474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54" name="pole tekstowe 53"/>
            <p:cNvSpPr txBox="1"/>
            <p:nvPr/>
          </p:nvSpPr>
          <p:spPr>
            <a:xfrm>
              <a:off x="2607424" y="2184391"/>
              <a:ext cx="38995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pl-PL" sz="1400" b="1" dirty="0" smtClean="0"/>
                <a:t>może wnieść </a:t>
              </a:r>
              <a:r>
                <a:rPr lang="pl-PL" sz="1400" dirty="0" smtClean="0"/>
                <a:t>do dyrektora CKE, za pośrednictwem dyrektora OKE, zastrzeżenie do rozstrzygnięcia dyrektora OKE</a:t>
              </a:r>
              <a:r>
                <a:rPr lang="pl-PL" sz="1400" b="1" dirty="0" smtClean="0"/>
                <a:t> </a:t>
              </a:r>
              <a:endParaRPr lang="pl-PL" sz="1400" dirty="0"/>
            </a:p>
          </p:txBody>
        </p:sp>
      </p:grpSp>
      <p:sp>
        <p:nvSpPr>
          <p:cNvPr id="55" name="pole tekstowe 54"/>
          <p:cNvSpPr txBox="1"/>
          <p:nvPr/>
        </p:nvSpPr>
        <p:spPr>
          <a:xfrm>
            <a:off x="2355541" y="2375037"/>
            <a:ext cx="3745769" cy="2769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pl-PL" sz="1200" i="1" dirty="0" smtClean="0"/>
              <a:t>3 dni  robocze od otrzymania informacji o unieważnieniu</a:t>
            </a:r>
            <a:endParaRPr lang="pl-PL" sz="1200" i="1" dirty="0"/>
          </a:p>
        </p:txBody>
      </p:sp>
      <p:grpSp>
        <p:nvGrpSpPr>
          <p:cNvPr id="56" name="Grupa 107"/>
          <p:cNvGrpSpPr/>
          <p:nvPr/>
        </p:nvGrpSpPr>
        <p:grpSpPr>
          <a:xfrm>
            <a:off x="3892474" y="3957009"/>
            <a:ext cx="4800620" cy="558815"/>
            <a:chOff x="888306" y="2924346"/>
            <a:chExt cx="4800620" cy="558815"/>
          </a:xfrm>
        </p:grpSpPr>
        <p:grpSp>
          <p:nvGrpSpPr>
            <p:cNvPr id="57" name="Grupa 57"/>
            <p:cNvGrpSpPr/>
            <p:nvPr/>
          </p:nvGrpSpPr>
          <p:grpSpPr>
            <a:xfrm>
              <a:off x="888306" y="2924346"/>
              <a:ext cx="4800620" cy="558815"/>
              <a:chOff x="259880" y="4693417"/>
              <a:chExt cx="4435641" cy="558815"/>
            </a:xfrm>
          </p:grpSpPr>
          <p:sp>
            <p:nvSpPr>
              <p:cNvPr id="59" name="Dowolny kształt 58"/>
              <p:cNvSpPr/>
              <p:nvPr/>
            </p:nvSpPr>
            <p:spPr>
              <a:xfrm>
                <a:off x="259880" y="4693417"/>
                <a:ext cx="4435641" cy="558815"/>
              </a:xfrm>
              <a:custGeom>
                <a:avLst/>
                <a:gdLst>
                  <a:gd name="connsiteX0" fmla="*/ 0 w 4435641"/>
                  <a:gd name="connsiteY0" fmla="*/ 55882 h 558815"/>
                  <a:gd name="connsiteX1" fmla="*/ 16368 w 4435641"/>
                  <a:gd name="connsiteY1" fmla="*/ 16367 h 558815"/>
                  <a:gd name="connsiteX2" fmla="*/ 55883 w 4435641"/>
                  <a:gd name="connsiteY2" fmla="*/ 0 h 558815"/>
                  <a:gd name="connsiteX3" fmla="*/ 4379759 w 4435641"/>
                  <a:gd name="connsiteY3" fmla="*/ 0 h 558815"/>
                  <a:gd name="connsiteX4" fmla="*/ 4419274 w 4435641"/>
                  <a:gd name="connsiteY4" fmla="*/ 16368 h 558815"/>
                  <a:gd name="connsiteX5" fmla="*/ 4435641 w 4435641"/>
                  <a:gd name="connsiteY5" fmla="*/ 55883 h 558815"/>
                  <a:gd name="connsiteX6" fmla="*/ 4435641 w 4435641"/>
                  <a:gd name="connsiteY6" fmla="*/ 502933 h 558815"/>
                  <a:gd name="connsiteX7" fmla="*/ 4419274 w 4435641"/>
                  <a:gd name="connsiteY7" fmla="*/ 542448 h 558815"/>
                  <a:gd name="connsiteX8" fmla="*/ 4379759 w 4435641"/>
                  <a:gd name="connsiteY8" fmla="*/ 558815 h 558815"/>
                  <a:gd name="connsiteX9" fmla="*/ 55882 w 4435641"/>
                  <a:gd name="connsiteY9" fmla="*/ 558815 h 558815"/>
                  <a:gd name="connsiteX10" fmla="*/ 16367 w 4435641"/>
                  <a:gd name="connsiteY10" fmla="*/ 542448 h 558815"/>
                  <a:gd name="connsiteX11" fmla="*/ 0 w 4435641"/>
                  <a:gd name="connsiteY11" fmla="*/ 502933 h 558815"/>
                  <a:gd name="connsiteX12" fmla="*/ 0 w 4435641"/>
                  <a:gd name="connsiteY12" fmla="*/ 55882 h 558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35641" h="558815">
                    <a:moveTo>
                      <a:pt x="0" y="55882"/>
                    </a:moveTo>
                    <a:cubicBezTo>
                      <a:pt x="0" y="41061"/>
                      <a:pt x="5888" y="26847"/>
                      <a:pt x="16368" y="16367"/>
                    </a:cubicBezTo>
                    <a:cubicBezTo>
                      <a:pt x="26848" y="5887"/>
                      <a:pt x="41062" y="0"/>
                      <a:pt x="55883" y="0"/>
                    </a:cubicBezTo>
                    <a:lnTo>
                      <a:pt x="4379759" y="0"/>
                    </a:lnTo>
                    <a:cubicBezTo>
                      <a:pt x="4394580" y="0"/>
                      <a:pt x="4408794" y="5888"/>
                      <a:pt x="4419274" y="16368"/>
                    </a:cubicBezTo>
                    <a:cubicBezTo>
                      <a:pt x="4429754" y="26848"/>
                      <a:pt x="4435641" y="41062"/>
                      <a:pt x="4435641" y="55883"/>
                    </a:cubicBezTo>
                    <a:lnTo>
                      <a:pt x="4435641" y="502933"/>
                    </a:lnTo>
                    <a:cubicBezTo>
                      <a:pt x="4435641" y="517754"/>
                      <a:pt x="4429753" y="531968"/>
                      <a:pt x="4419274" y="542448"/>
                    </a:cubicBezTo>
                    <a:cubicBezTo>
                      <a:pt x="4408794" y="552928"/>
                      <a:pt x="4394580" y="558815"/>
                      <a:pt x="4379759" y="558815"/>
                    </a:cubicBezTo>
                    <a:lnTo>
                      <a:pt x="55882" y="558815"/>
                    </a:lnTo>
                    <a:cubicBezTo>
                      <a:pt x="41061" y="558815"/>
                      <a:pt x="26847" y="552927"/>
                      <a:pt x="16367" y="542448"/>
                    </a:cubicBezTo>
                    <a:cubicBezTo>
                      <a:pt x="5887" y="531968"/>
                      <a:pt x="0" y="517754"/>
                      <a:pt x="0" y="502933"/>
                    </a:cubicBezTo>
                    <a:lnTo>
                      <a:pt x="0" y="55882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0">
                <a:scrgbClr r="0" g="0" b="0"/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218740" tIns="113792" rIns="113793" bIns="113792" numCol="1" spcCol="1270" anchor="ctr" anchorCtr="0">
                <a:noAutofit/>
              </a:bodyPr>
              <a:lstStyle/>
              <a:p>
                <a:pPr marL="0" lvl="0" indent="0" algn="just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l-PL" sz="1600" kern="1200" dirty="0"/>
              </a:p>
            </p:txBody>
          </p:sp>
          <p:sp>
            <p:nvSpPr>
              <p:cNvPr id="60" name="Dowolny kształt 59"/>
              <p:cNvSpPr/>
              <p:nvPr/>
            </p:nvSpPr>
            <p:spPr>
              <a:xfrm>
                <a:off x="324014" y="4762058"/>
                <a:ext cx="1699901" cy="443474"/>
              </a:xfrm>
              <a:custGeom>
                <a:avLst/>
                <a:gdLst>
                  <a:gd name="connsiteX0" fmla="*/ 0 w 1699901"/>
                  <a:gd name="connsiteY0" fmla="*/ 44347 h 443474"/>
                  <a:gd name="connsiteX1" fmla="*/ 12989 w 1699901"/>
                  <a:gd name="connsiteY1" fmla="*/ 12989 h 443474"/>
                  <a:gd name="connsiteX2" fmla="*/ 44347 w 1699901"/>
                  <a:gd name="connsiteY2" fmla="*/ 0 h 443474"/>
                  <a:gd name="connsiteX3" fmla="*/ 1655554 w 1699901"/>
                  <a:gd name="connsiteY3" fmla="*/ 0 h 443474"/>
                  <a:gd name="connsiteX4" fmla="*/ 1686912 w 1699901"/>
                  <a:gd name="connsiteY4" fmla="*/ 12989 h 443474"/>
                  <a:gd name="connsiteX5" fmla="*/ 1699901 w 1699901"/>
                  <a:gd name="connsiteY5" fmla="*/ 44347 h 443474"/>
                  <a:gd name="connsiteX6" fmla="*/ 1699901 w 1699901"/>
                  <a:gd name="connsiteY6" fmla="*/ 399127 h 443474"/>
                  <a:gd name="connsiteX7" fmla="*/ 1686912 w 1699901"/>
                  <a:gd name="connsiteY7" fmla="*/ 430485 h 443474"/>
                  <a:gd name="connsiteX8" fmla="*/ 1655554 w 1699901"/>
                  <a:gd name="connsiteY8" fmla="*/ 443474 h 443474"/>
                  <a:gd name="connsiteX9" fmla="*/ 44347 w 1699901"/>
                  <a:gd name="connsiteY9" fmla="*/ 443474 h 443474"/>
                  <a:gd name="connsiteX10" fmla="*/ 12989 w 1699901"/>
                  <a:gd name="connsiteY10" fmla="*/ 430485 h 443474"/>
                  <a:gd name="connsiteX11" fmla="*/ 0 w 1699901"/>
                  <a:gd name="connsiteY11" fmla="*/ 399127 h 443474"/>
                  <a:gd name="connsiteX12" fmla="*/ 0 w 1699901"/>
                  <a:gd name="connsiteY12" fmla="*/ 44347 h 443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99901" h="443474">
                    <a:moveTo>
                      <a:pt x="0" y="44347"/>
                    </a:moveTo>
                    <a:cubicBezTo>
                      <a:pt x="0" y="32585"/>
                      <a:pt x="4672" y="21306"/>
                      <a:pt x="12989" y="12989"/>
                    </a:cubicBezTo>
                    <a:cubicBezTo>
                      <a:pt x="21306" y="4672"/>
                      <a:pt x="32586" y="0"/>
                      <a:pt x="44347" y="0"/>
                    </a:cubicBezTo>
                    <a:lnTo>
                      <a:pt x="1655554" y="0"/>
                    </a:lnTo>
                    <a:cubicBezTo>
                      <a:pt x="1667316" y="0"/>
                      <a:pt x="1678595" y="4672"/>
                      <a:pt x="1686912" y="12989"/>
                    </a:cubicBezTo>
                    <a:cubicBezTo>
                      <a:pt x="1695229" y="21306"/>
                      <a:pt x="1699901" y="32586"/>
                      <a:pt x="1699901" y="44347"/>
                    </a:cubicBezTo>
                    <a:lnTo>
                      <a:pt x="1699901" y="399127"/>
                    </a:lnTo>
                    <a:cubicBezTo>
                      <a:pt x="1699901" y="410889"/>
                      <a:pt x="1695229" y="422168"/>
                      <a:pt x="1686912" y="430485"/>
                    </a:cubicBezTo>
                    <a:cubicBezTo>
                      <a:pt x="1678595" y="438802"/>
                      <a:pt x="1667315" y="443474"/>
                      <a:pt x="1655554" y="443474"/>
                    </a:cubicBezTo>
                    <a:lnTo>
                      <a:pt x="44347" y="443474"/>
                    </a:lnTo>
                    <a:cubicBezTo>
                      <a:pt x="32585" y="443474"/>
                      <a:pt x="21306" y="438802"/>
                      <a:pt x="12989" y="430485"/>
                    </a:cubicBezTo>
                    <a:cubicBezTo>
                      <a:pt x="4672" y="422168"/>
                      <a:pt x="0" y="410888"/>
                      <a:pt x="0" y="399127"/>
                    </a:cubicBezTo>
                    <a:lnTo>
                      <a:pt x="0" y="44347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81569" tIns="81569" rIns="81569" bIns="81569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l-PL" sz="1800" b="1" kern="1200" dirty="0" smtClean="0"/>
                  <a:t>Dyrektor OKE</a:t>
                </a:r>
                <a:endParaRPr lang="pl-PL" sz="2000" b="1" kern="1200" dirty="0"/>
              </a:p>
            </p:txBody>
          </p:sp>
        </p:grpSp>
        <p:sp>
          <p:nvSpPr>
            <p:cNvPr id="58" name="pole tekstowe 57"/>
            <p:cNvSpPr txBox="1"/>
            <p:nvPr/>
          </p:nvSpPr>
          <p:spPr>
            <a:xfrm>
              <a:off x="2893577" y="3051892"/>
              <a:ext cx="24386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pl-PL" sz="1400" b="1" dirty="0" smtClean="0"/>
                <a:t>odstępuje </a:t>
              </a:r>
              <a:r>
                <a:rPr lang="pl-PL" sz="1400" dirty="0" smtClean="0"/>
                <a:t> od unieważnienia</a:t>
              </a:r>
              <a:r>
                <a:rPr lang="pl-PL" sz="1400" b="1" dirty="0" smtClean="0"/>
                <a:t> </a:t>
              </a:r>
              <a:endParaRPr lang="pl-PL" sz="1400" dirty="0"/>
            </a:p>
          </p:txBody>
        </p:sp>
      </p:grpSp>
      <p:sp>
        <p:nvSpPr>
          <p:cNvPr id="61" name="pole tekstowe 60"/>
          <p:cNvSpPr txBox="1"/>
          <p:nvPr/>
        </p:nvSpPr>
        <p:spPr>
          <a:xfrm>
            <a:off x="640080" y="3620367"/>
            <a:ext cx="145919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pl-PL" sz="1200" i="1" dirty="0" smtClean="0"/>
              <a:t>7 dni od otrzymania </a:t>
            </a:r>
            <a:br>
              <a:rPr lang="pl-PL" sz="1200" i="1" dirty="0" smtClean="0"/>
            </a:br>
            <a:r>
              <a:rPr lang="pl-PL" sz="1200" i="1" dirty="0" smtClean="0"/>
              <a:t>zastrzeżeń </a:t>
            </a:r>
            <a:br>
              <a:rPr lang="pl-PL" sz="1200" i="1" dirty="0" smtClean="0"/>
            </a:br>
            <a:r>
              <a:rPr lang="pl-PL" sz="1200" i="1" dirty="0" smtClean="0"/>
              <a:t>z dokumentacją OKE</a:t>
            </a:r>
            <a:endParaRPr lang="pl-PL" sz="1200" i="1" dirty="0"/>
          </a:p>
        </p:txBody>
      </p:sp>
      <p:grpSp>
        <p:nvGrpSpPr>
          <p:cNvPr id="62" name="Grupa 74"/>
          <p:cNvGrpSpPr/>
          <p:nvPr/>
        </p:nvGrpSpPr>
        <p:grpSpPr>
          <a:xfrm>
            <a:off x="913990" y="4895101"/>
            <a:ext cx="5996612" cy="719288"/>
            <a:chOff x="558265" y="5838823"/>
            <a:chExt cx="4698542" cy="558815"/>
          </a:xfrm>
        </p:grpSpPr>
        <p:grpSp>
          <p:nvGrpSpPr>
            <p:cNvPr id="63" name="Grupa 75"/>
            <p:cNvGrpSpPr/>
            <p:nvPr/>
          </p:nvGrpSpPr>
          <p:grpSpPr>
            <a:xfrm>
              <a:off x="558265" y="5838823"/>
              <a:ext cx="4669393" cy="558815"/>
              <a:chOff x="211755" y="4693417"/>
              <a:chExt cx="4669393" cy="558815"/>
            </a:xfrm>
          </p:grpSpPr>
          <p:sp>
            <p:nvSpPr>
              <p:cNvPr id="65" name="Dowolny kształt 64"/>
              <p:cNvSpPr/>
              <p:nvPr/>
            </p:nvSpPr>
            <p:spPr>
              <a:xfrm>
                <a:off x="211755" y="4693417"/>
                <a:ext cx="4669393" cy="558815"/>
              </a:xfrm>
              <a:custGeom>
                <a:avLst/>
                <a:gdLst>
                  <a:gd name="connsiteX0" fmla="*/ 0 w 4435641"/>
                  <a:gd name="connsiteY0" fmla="*/ 55882 h 558815"/>
                  <a:gd name="connsiteX1" fmla="*/ 16368 w 4435641"/>
                  <a:gd name="connsiteY1" fmla="*/ 16367 h 558815"/>
                  <a:gd name="connsiteX2" fmla="*/ 55883 w 4435641"/>
                  <a:gd name="connsiteY2" fmla="*/ 0 h 558815"/>
                  <a:gd name="connsiteX3" fmla="*/ 4379759 w 4435641"/>
                  <a:gd name="connsiteY3" fmla="*/ 0 h 558815"/>
                  <a:gd name="connsiteX4" fmla="*/ 4419274 w 4435641"/>
                  <a:gd name="connsiteY4" fmla="*/ 16368 h 558815"/>
                  <a:gd name="connsiteX5" fmla="*/ 4435641 w 4435641"/>
                  <a:gd name="connsiteY5" fmla="*/ 55883 h 558815"/>
                  <a:gd name="connsiteX6" fmla="*/ 4435641 w 4435641"/>
                  <a:gd name="connsiteY6" fmla="*/ 502933 h 558815"/>
                  <a:gd name="connsiteX7" fmla="*/ 4419274 w 4435641"/>
                  <a:gd name="connsiteY7" fmla="*/ 542448 h 558815"/>
                  <a:gd name="connsiteX8" fmla="*/ 4379759 w 4435641"/>
                  <a:gd name="connsiteY8" fmla="*/ 558815 h 558815"/>
                  <a:gd name="connsiteX9" fmla="*/ 55882 w 4435641"/>
                  <a:gd name="connsiteY9" fmla="*/ 558815 h 558815"/>
                  <a:gd name="connsiteX10" fmla="*/ 16367 w 4435641"/>
                  <a:gd name="connsiteY10" fmla="*/ 542448 h 558815"/>
                  <a:gd name="connsiteX11" fmla="*/ 0 w 4435641"/>
                  <a:gd name="connsiteY11" fmla="*/ 502933 h 558815"/>
                  <a:gd name="connsiteX12" fmla="*/ 0 w 4435641"/>
                  <a:gd name="connsiteY12" fmla="*/ 55882 h 558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35641" h="558815">
                    <a:moveTo>
                      <a:pt x="0" y="55882"/>
                    </a:moveTo>
                    <a:cubicBezTo>
                      <a:pt x="0" y="41061"/>
                      <a:pt x="5888" y="26847"/>
                      <a:pt x="16368" y="16367"/>
                    </a:cubicBezTo>
                    <a:cubicBezTo>
                      <a:pt x="26848" y="5887"/>
                      <a:pt x="41062" y="0"/>
                      <a:pt x="55883" y="0"/>
                    </a:cubicBezTo>
                    <a:lnTo>
                      <a:pt x="4379759" y="0"/>
                    </a:lnTo>
                    <a:cubicBezTo>
                      <a:pt x="4394580" y="0"/>
                      <a:pt x="4408794" y="5888"/>
                      <a:pt x="4419274" y="16368"/>
                    </a:cubicBezTo>
                    <a:cubicBezTo>
                      <a:pt x="4429754" y="26848"/>
                      <a:pt x="4435641" y="41062"/>
                      <a:pt x="4435641" y="55883"/>
                    </a:cubicBezTo>
                    <a:lnTo>
                      <a:pt x="4435641" y="502933"/>
                    </a:lnTo>
                    <a:cubicBezTo>
                      <a:pt x="4435641" y="517754"/>
                      <a:pt x="4429753" y="531968"/>
                      <a:pt x="4419274" y="542448"/>
                    </a:cubicBezTo>
                    <a:cubicBezTo>
                      <a:pt x="4408794" y="552928"/>
                      <a:pt x="4394580" y="558815"/>
                      <a:pt x="4379759" y="558815"/>
                    </a:cubicBezTo>
                    <a:lnTo>
                      <a:pt x="55882" y="558815"/>
                    </a:lnTo>
                    <a:cubicBezTo>
                      <a:pt x="41061" y="558815"/>
                      <a:pt x="26847" y="552927"/>
                      <a:pt x="16367" y="542448"/>
                    </a:cubicBezTo>
                    <a:cubicBezTo>
                      <a:pt x="5887" y="531968"/>
                      <a:pt x="0" y="517754"/>
                      <a:pt x="0" y="502933"/>
                    </a:cubicBezTo>
                    <a:lnTo>
                      <a:pt x="0" y="55882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0">
                <a:scrgbClr r="0" g="0" b="0"/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218740" tIns="113792" rIns="113793" bIns="113792" numCol="1" spcCol="1270" anchor="ctr" anchorCtr="0">
                <a:noAutofit/>
              </a:bodyPr>
              <a:lstStyle/>
              <a:p>
                <a:pPr marL="0" lvl="0" indent="0" algn="just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l-PL" sz="1600" kern="1200" dirty="0"/>
              </a:p>
            </p:txBody>
          </p:sp>
          <p:sp>
            <p:nvSpPr>
              <p:cNvPr id="66" name="Dowolny kształt 65"/>
              <p:cNvSpPr/>
              <p:nvPr/>
            </p:nvSpPr>
            <p:spPr>
              <a:xfrm>
                <a:off x="280187" y="4762055"/>
                <a:ext cx="1610106" cy="443474"/>
              </a:xfrm>
              <a:custGeom>
                <a:avLst/>
                <a:gdLst>
                  <a:gd name="connsiteX0" fmla="*/ 0 w 1699901"/>
                  <a:gd name="connsiteY0" fmla="*/ 44347 h 443474"/>
                  <a:gd name="connsiteX1" fmla="*/ 12989 w 1699901"/>
                  <a:gd name="connsiteY1" fmla="*/ 12989 h 443474"/>
                  <a:gd name="connsiteX2" fmla="*/ 44347 w 1699901"/>
                  <a:gd name="connsiteY2" fmla="*/ 0 h 443474"/>
                  <a:gd name="connsiteX3" fmla="*/ 1655554 w 1699901"/>
                  <a:gd name="connsiteY3" fmla="*/ 0 h 443474"/>
                  <a:gd name="connsiteX4" fmla="*/ 1686912 w 1699901"/>
                  <a:gd name="connsiteY4" fmla="*/ 12989 h 443474"/>
                  <a:gd name="connsiteX5" fmla="*/ 1699901 w 1699901"/>
                  <a:gd name="connsiteY5" fmla="*/ 44347 h 443474"/>
                  <a:gd name="connsiteX6" fmla="*/ 1699901 w 1699901"/>
                  <a:gd name="connsiteY6" fmla="*/ 399127 h 443474"/>
                  <a:gd name="connsiteX7" fmla="*/ 1686912 w 1699901"/>
                  <a:gd name="connsiteY7" fmla="*/ 430485 h 443474"/>
                  <a:gd name="connsiteX8" fmla="*/ 1655554 w 1699901"/>
                  <a:gd name="connsiteY8" fmla="*/ 443474 h 443474"/>
                  <a:gd name="connsiteX9" fmla="*/ 44347 w 1699901"/>
                  <a:gd name="connsiteY9" fmla="*/ 443474 h 443474"/>
                  <a:gd name="connsiteX10" fmla="*/ 12989 w 1699901"/>
                  <a:gd name="connsiteY10" fmla="*/ 430485 h 443474"/>
                  <a:gd name="connsiteX11" fmla="*/ 0 w 1699901"/>
                  <a:gd name="connsiteY11" fmla="*/ 399127 h 443474"/>
                  <a:gd name="connsiteX12" fmla="*/ 0 w 1699901"/>
                  <a:gd name="connsiteY12" fmla="*/ 44347 h 443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99901" h="443474">
                    <a:moveTo>
                      <a:pt x="0" y="44347"/>
                    </a:moveTo>
                    <a:cubicBezTo>
                      <a:pt x="0" y="32585"/>
                      <a:pt x="4672" y="21306"/>
                      <a:pt x="12989" y="12989"/>
                    </a:cubicBezTo>
                    <a:cubicBezTo>
                      <a:pt x="21306" y="4672"/>
                      <a:pt x="32586" y="0"/>
                      <a:pt x="44347" y="0"/>
                    </a:cubicBezTo>
                    <a:lnTo>
                      <a:pt x="1655554" y="0"/>
                    </a:lnTo>
                    <a:cubicBezTo>
                      <a:pt x="1667316" y="0"/>
                      <a:pt x="1678595" y="4672"/>
                      <a:pt x="1686912" y="12989"/>
                    </a:cubicBezTo>
                    <a:cubicBezTo>
                      <a:pt x="1695229" y="21306"/>
                      <a:pt x="1699901" y="32586"/>
                      <a:pt x="1699901" y="44347"/>
                    </a:cubicBezTo>
                    <a:lnTo>
                      <a:pt x="1699901" y="399127"/>
                    </a:lnTo>
                    <a:cubicBezTo>
                      <a:pt x="1699901" y="410889"/>
                      <a:pt x="1695229" y="422168"/>
                      <a:pt x="1686912" y="430485"/>
                    </a:cubicBezTo>
                    <a:cubicBezTo>
                      <a:pt x="1678595" y="438802"/>
                      <a:pt x="1667315" y="443474"/>
                      <a:pt x="1655554" y="443474"/>
                    </a:cubicBezTo>
                    <a:lnTo>
                      <a:pt x="44347" y="443474"/>
                    </a:lnTo>
                    <a:cubicBezTo>
                      <a:pt x="32585" y="443474"/>
                      <a:pt x="21306" y="438802"/>
                      <a:pt x="12989" y="430485"/>
                    </a:cubicBezTo>
                    <a:cubicBezTo>
                      <a:pt x="4672" y="422168"/>
                      <a:pt x="0" y="410888"/>
                      <a:pt x="0" y="399127"/>
                    </a:cubicBezTo>
                    <a:lnTo>
                      <a:pt x="0" y="44347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81569" tIns="81569" rIns="81569" bIns="81569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l-PL" sz="1800" b="1" kern="1200" dirty="0" smtClean="0"/>
                  <a:t>Dyrektor CKE</a:t>
                </a:r>
                <a:endParaRPr lang="pl-PL" sz="2000" b="1" kern="1200" dirty="0"/>
              </a:p>
            </p:txBody>
          </p:sp>
        </p:grpSp>
        <p:sp>
          <p:nvSpPr>
            <p:cNvPr id="64" name="pole tekstowe 63"/>
            <p:cNvSpPr txBox="1"/>
            <p:nvPr/>
          </p:nvSpPr>
          <p:spPr>
            <a:xfrm>
              <a:off x="2216109" y="5909936"/>
              <a:ext cx="3040698" cy="406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pl-PL" sz="1400" b="1" dirty="0" smtClean="0"/>
                <a:t>podejmuje ostateczne rozstrzygnięcie</a:t>
              </a:r>
              <a:r>
                <a:rPr lang="pl-PL" sz="1400" dirty="0" smtClean="0"/>
                <a:t>. </a:t>
              </a:r>
              <a:br>
                <a:rPr lang="pl-PL" sz="1400" dirty="0" smtClean="0"/>
              </a:br>
              <a:r>
                <a:rPr lang="pl-PL" sz="1400" dirty="0" smtClean="0"/>
                <a:t>Nie służy na nie skarga do sądu administracyjnego</a:t>
              </a:r>
              <a:endParaRPr lang="pl-PL" sz="1400" dirty="0"/>
            </a:p>
          </p:txBody>
        </p:sp>
      </p:grpSp>
      <p:cxnSp>
        <p:nvCxnSpPr>
          <p:cNvPr id="67" name="Łącznik prosty ze strzałką 66"/>
          <p:cNvCxnSpPr/>
          <p:nvPr/>
        </p:nvCxnSpPr>
        <p:spPr>
          <a:xfrm>
            <a:off x="2156201" y="3183038"/>
            <a:ext cx="2224463" cy="877957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Łącznik prosty ze strzałką 67"/>
          <p:cNvCxnSpPr/>
          <p:nvPr/>
        </p:nvCxnSpPr>
        <p:spPr>
          <a:xfrm>
            <a:off x="2136472" y="3173205"/>
            <a:ext cx="20549" cy="1844417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Łącznik prosty ze strzałką 68"/>
          <p:cNvCxnSpPr/>
          <p:nvPr/>
        </p:nvCxnSpPr>
        <p:spPr>
          <a:xfrm flipH="1">
            <a:off x="2040587" y="2168572"/>
            <a:ext cx="931" cy="643727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pole tekstowe 69"/>
          <p:cNvSpPr txBox="1"/>
          <p:nvPr/>
        </p:nvSpPr>
        <p:spPr>
          <a:xfrm>
            <a:off x="3367224" y="3415395"/>
            <a:ext cx="525250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cap="rnd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400" dirty="0" smtClean="0"/>
              <a:t>albo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358821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61" grpId="0" animBg="1"/>
      <p:bldP spid="7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91277" y="0"/>
            <a:ext cx="7704667" cy="940084"/>
          </a:xfrm>
        </p:spPr>
        <p:txBody>
          <a:bodyPr>
            <a:noAutofit/>
          </a:bodyPr>
          <a:lstStyle/>
          <a:p>
            <a:r>
              <a:rPr lang="pl-PL" sz="2400" dirty="0" smtClean="0"/>
              <a:t>Unieważnienie – niesamodzielna praca absolwenta</a:t>
            </a:r>
            <a:endParaRPr lang="pl-PL" sz="2400" dirty="0"/>
          </a:p>
        </p:txBody>
      </p:sp>
      <p:grpSp>
        <p:nvGrpSpPr>
          <p:cNvPr id="25" name="Grupa 24"/>
          <p:cNvGrpSpPr/>
          <p:nvPr/>
        </p:nvGrpSpPr>
        <p:grpSpPr>
          <a:xfrm>
            <a:off x="180310" y="2873756"/>
            <a:ext cx="6586250" cy="1232033"/>
            <a:chOff x="162022" y="2983484"/>
            <a:chExt cx="5964457" cy="1232033"/>
          </a:xfrm>
        </p:grpSpPr>
        <p:graphicFrame>
          <p:nvGraphicFramePr>
            <p:cNvPr id="26" name="Diagram 25"/>
            <p:cNvGraphicFramePr/>
            <p:nvPr>
              <p:extLst/>
            </p:nvPr>
          </p:nvGraphicFramePr>
          <p:xfrm>
            <a:off x="162022" y="2983484"/>
            <a:ext cx="5964457" cy="123203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27" name="pole tekstowe 26"/>
            <p:cNvSpPr txBox="1"/>
            <p:nvPr/>
          </p:nvSpPr>
          <p:spPr>
            <a:xfrm>
              <a:off x="2151726" y="3559760"/>
              <a:ext cx="38836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pl-PL" sz="1200" dirty="0" smtClean="0"/>
                <a:t>– za pośrednictwem dyrektora szkoły – </a:t>
              </a:r>
              <a:r>
                <a:rPr lang="pl-PL" sz="1200" b="1" dirty="0" smtClean="0"/>
                <a:t>przekazuje zdającemu pisemną informację o unieważnieniu </a:t>
              </a:r>
              <a:r>
                <a:rPr lang="pl-PL" sz="1200" dirty="0" smtClean="0"/>
                <a:t>danego egzaminu  wraz  z uzasadnieniem</a:t>
              </a:r>
              <a:endParaRPr lang="pl-PL" sz="1200" dirty="0"/>
            </a:p>
          </p:txBody>
        </p:sp>
      </p:grpSp>
      <p:grpSp>
        <p:nvGrpSpPr>
          <p:cNvPr id="28" name="Grupa 27"/>
          <p:cNvGrpSpPr/>
          <p:nvPr/>
        </p:nvGrpSpPr>
        <p:grpSpPr>
          <a:xfrm>
            <a:off x="316827" y="1412078"/>
            <a:ext cx="4784738" cy="895153"/>
            <a:chOff x="1166239" y="1751844"/>
            <a:chExt cx="4784738" cy="895153"/>
          </a:xfrm>
        </p:grpSpPr>
        <p:graphicFrame>
          <p:nvGraphicFramePr>
            <p:cNvPr id="29" name="Diagram 28"/>
            <p:cNvGraphicFramePr/>
            <p:nvPr>
              <p:extLst/>
            </p:nvPr>
          </p:nvGraphicFramePr>
          <p:xfrm>
            <a:off x="1166239" y="1751844"/>
            <a:ext cx="4784738" cy="89515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30" name="pole tekstowe 29"/>
            <p:cNvSpPr txBox="1"/>
            <p:nvPr/>
          </p:nvSpPr>
          <p:spPr>
            <a:xfrm>
              <a:off x="3068852" y="2173731"/>
              <a:ext cx="24200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pl-PL" sz="1200" b="1" dirty="0" smtClean="0"/>
                <a:t>nie ma </a:t>
              </a:r>
              <a:r>
                <a:rPr lang="pl-PL" sz="1200" dirty="0" smtClean="0"/>
                <a:t>możliwości przekazania informacji zdającemu</a:t>
              </a:r>
              <a:endParaRPr lang="pl-PL" sz="1200" dirty="0"/>
            </a:p>
          </p:txBody>
        </p:sp>
      </p:grpSp>
      <p:sp>
        <p:nvSpPr>
          <p:cNvPr id="31" name="pole tekstowe 30"/>
          <p:cNvSpPr txBox="1"/>
          <p:nvPr/>
        </p:nvSpPr>
        <p:spPr>
          <a:xfrm>
            <a:off x="874016" y="2363358"/>
            <a:ext cx="4139059" cy="2769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pl-PL" sz="1200" b="1" i="1" dirty="0" smtClean="0"/>
              <a:t>7 dni </a:t>
            </a:r>
            <a:r>
              <a:rPr lang="pl-PL" sz="1200" i="1" dirty="0" smtClean="0"/>
              <a:t>od otrzymania informacji od  dyrektora szkoły</a:t>
            </a:r>
            <a:endParaRPr lang="pl-PL" sz="1200" i="1" dirty="0"/>
          </a:p>
        </p:txBody>
      </p:sp>
      <p:sp>
        <p:nvSpPr>
          <p:cNvPr id="32" name="pole tekstowe 31"/>
          <p:cNvSpPr txBox="1"/>
          <p:nvPr/>
        </p:nvSpPr>
        <p:spPr>
          <a:xfrm>
            <a:off x="67451" y="4948516"/>
            <a:ext cx="1710079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pl-PL" sz="1200" i="1" dirty="0" smtClean="0"/>
              <a:t>nie więcej niż </a:t>
            </a:r>
            <a:r>
              <a:rPr lang="pl-PL" sz="1200" b="1" i="1" dirty="0" smtClean="0"/>
              <a:t>7 dni </a:t>
            </a:r>
            <a:r>
              <a:rPr lang="pl-PL" sz="1200" i="1" dirty="0" smtClean="0"/>
              <a:t>od otrzymania wniosku</a:t>
            </a:r>
            <a:endParaRPr lang="pl-PL" sz="1200" i="1" dirty="0"/>
          </a:p>
        </p:txBody>
      </p:sp>
      <p:grpSp>
        <p:nvGrpSpPr>
          <p:cNvPr id="33" name="Grupa 32"/>
          <p:cNvGrpSpPr/>
          <p:nvPr/>
        </p:nvGrpSpPr>
        <p:grpSpPr>
          <a:xfrm>
            <a:off x="188858" y="2696634"/>
            <a:ext cx="4800620" cy="558815"/>
            <a:chOff x="888306" y="2924346"/>
            <a:chExt cx="4800620" cy="558815"/>
          </a:xfrm>
        </p:grpSpPr>
        <p:grpSp>
          <p:nvGrpSpPr>
            <p:cNvPr id="34" name="Grupa 57"/>
            <p:cNvGrpSpPr/>
            <p:nvPr/>
          </p:nvGrpSpPr>
          <p:grpSpPr>
            <a:xfrm>
              <a:off x="888306" y="2924346"/>
              <a:ext cx="4800620" cy="558815"/>
              <a:chOff x="259880" y="4693417"/>
              <a:chExt cx="4435641" cy="558815"/>
            </a:xfrm>
          </p:grpSpPr>
          <p:sp>
            <p:nvSpPr>
              <p:cNvPr id="36" name="Dowolny kształt 35"/>
              <p:cNvSpPr/>
              <p:nvPr/>
            </p:nvSpPr>
            <p:spPr>
              <a:xfrm>
                <a:off x="259880" y="4693417"/>
                <a:ext cx="4435641" cy="558815"/>
              </a:xfrm>
              <a:custGeom>
                <a:avLst/>
                <a:gdLst>
                  <a:gd name="connsiteX0" fmla="*/ 0 w 4435641"/>
                  <a:gd name="connsiteY0" fmla="*/ 55882 h 558815"/>
                  <a:gd name="connsiteX1" fmla="*/ 16368 w 4435641"/>
                  <a:gd name="connsiteY1" fmla="*/ 16367 h 558815"/>
                  <a:gd name="connsiteX2" fmla="*/ 55883 w 4435641"/>
                  <a:gd name="connsiteY2" fmla="*/ 0 h 558815"/>
                  <a:gd name="connsiteX3" fmla="*/ 4379759 w 4435641"/>
                  <a:gd name="connsiteY3" fmla="*/ 0 h 558815"/>
                  <a:gd name="connsiteX4" fmla="*/ 4419274 w 4435641"/>
                  <a:gd name="connsiteY4" fmla="*/ 16368 h 558815"/>
                  <a:gd name="connsiteX5" fmla="*/ 4435641 w 4435641"/>
                  <a:gd name="connsiteY5" fmla="*/ 55883 h 558815"/>
                  <a:gd name="connsiteX6" fmla="*/ 4435641 w 4435641"/>
                  <a:gd name="connsiteY6" fmla="*/ 502933 h 558815"/>
                  <a:gd name="connsiteX7" fmla="*/ 4419274 w 4435641"/>
                  <a:gd name="connsiteY7" fmla="*/ 542448 h 558815"/>
                  <a:gd name="connsiteX8" fmla="*/ 4379759 w 4435641"/>
                  <a:gd name="connsiteY8" fmla="*/ 558815 h 558815"/>
                  <a:gd name="connsiteX9" fmla="*/ 55882 w 4435641"/>
                  <a:gd name="connsiteY9" fmla="*/ 558815 h 558815"/>
                  <a:gd name="connsiteX10" fmla="*/ 16367 w 4435641"/>
                  <a:gd name="connsiteY10" fmla="*/ 542448 h 558815"/>
                  <a:gd name="connsiteX11" fmla="*/ 0 w 4435641"/>
                  <a:gd name="connsiteY11" fmla="*/ 502933 h 558815"/>
                  <a:gd name="connsiteX12" fmla="*/ 0 w 4435641"/>
                  <a:gd name="connsiteY12" fmla="*/ 55882 h 558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35641" h="558815">
                    <a:moveTo>
                      <a:pt x="0" y="55882"/>
                    </a:moveTo>
                    <a:cubicBezTo>
                      <a:pt x="0" y="41061"/>
                      <a:pt x="5888" y="26847"/>
                      <a:pt x="16368" y="16367"/>
                    </a:cubicBezTo>
                    <a:cubicBezTo>
                      <a:pt x="26848" y="5887"/>
                      <a:pt x="41062" y="0"/>
                      <a:pt x="55883" y="0"/>
                    </a:cubicBezTo>
                    <a:lnTo>
                      <a:pt x="4379759" y="0"/>
                    </a:lnTo>
                    <a:cubicBezTo>
                      <a:pt x="4394580" y="0"/>
                      <a:pt x="4408794" y="5888"/>
                      <a:pt x="4419274" y="16368"/>
                    </a:cubicBezTo>
                    <a:cubicBezTo>
                      <a:pt x="4429754" y="26848"/>
                      <a:pt x="4435641" y="41062"/>
                      <a:pt x="4435641" y="55883"/>
                    </a:cubicBezTo>
                    <a:lnTo>
                      <a:pt x="4435641" y="502933"/>
                    </a:lnTo>
                    <a:cubicBezTo>
                      <a:pt x="4435641" y="517754"/>
                      <a:pt x="4429753" y="531968"/>
                      <a:pt x="4419274" y="542448"/>
                    </a:cubicBezTo>
                    <a:cubicBezTo>
                      <a:pt x="4408794" y="552928"/>
                      <a:pt x="4394580" y="558815"/>
                      <a:pt x="4379759" y="558815"/>
                    </a:cubicBezTo>
                    <a:lnTo>
                      <a:pt x="55882" y="558815"/>
                    </a:lnTo>
                    <a:cubicBezTo>
                      <a:pt x="41061" y="558815"/>
                      <a:pt x="26847" y="552927"/>
                      <a:pt x="16367" y="542448"/>
                    </a:cubicBezTo>
                    <a:cubicBezTo>
                      <a:pt x="5887" y="531968"/>
                      <a:pt x="0" y="517754"/>
                      <a:pt x="0" y="502933"/>
                    </a:cubicBezTo>
                    <a:lnTo>
                      <a:pt x="0" y="55882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0">
                <a:scrgbClr r="0" g="0" b="0"/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218740" tIns="113792" rIns="113793" bIns="113792" numCol="1" spcCol="1270" anchor="ctr" anchorCtr="0">
                <a:noAutofit/>
              </a:bodyPr>
              <a:lstStyle/>
              <a:p>
                <a:pPr marL="0" lvl="0" indent="0" algn="just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l-PL" sz="1600" kern="1200" dirty="0"/>
              </a:p>
            </p:txBody>
          </p:sp>
          <p:sp>
            <p:nvSpPr>
              <p:cNvPr id="37" name="Dowolny kształt 36"/>
              <p:cNvSpPr/>
              <p:nvPr/>
            </p:nvSpPr>
            <p:spPr>
              <a:xfrm>
                <a:off x="324014" y="4752226"/>
                <a:ext cx="1699901" cy="443474"/>
              </a:xfrm>
              <a:custGeom>
                <a:avLst/>
                <a:gdLst>
                  <a:gd name="connsiteX0" fmla="*/ 0 w 1699901"/>
                  <a:gd name="connsiteY0" fmla="*/ 44347 h 443474"/>
                  <a:gd name="connsiteX1" fmla="*/ 12989 w 1699901"/>
                  <a:gd name="connsiteY1" fmla="*/ 12989 h 443474"/>
                  <a:gd name="connsiteX2" fmla="*/ 44347 w 1699901"/>
                  <a:gd name="connsiteY2" fmla="*/ 0 h 443474"/>
                  <a:gd name="connsiteX3" fmla="*/ 1655554 w 1699901"/>
                  <a:gd name="connsiteY3" fmla="*/ 0 h 443474"/>
                  <a:gd name="connsiteX4" fmla="*/ 1686912 w 1699901"/>
                  <a:gd name="connsiteY4" fmla="*/ 12989 h 443474"/>
                  <a:gd name="connsiteX5" fmla="*/ 1699901 w 1699901"/>
                  <a:gd name="connsiteY5" fmla="*/ 44347 h 443474"/>
                  <a:gd name="connsiteX6" fmla="*/ 1699901 w 1699901"/>
                  <a:gd name="connsiteY6" fmla="*/ 399127 h 443474"/>
                  <a:gd name="connsiteX7" fmla="*/ 1686912 w 1699901"/>
                  <a:gd name="connsiteY7" fmla="*/ 430485 h 443474"/>
                  <a:gd name="connsiteX8" fmla="*/ 1655554 w 1699901"/>
                  <a:gd name="connsiteY8" fmla="*/ 443474 h 443474"/>
                  <a:gd name="connsiteX9" fmla="*/ 44347 w 1699901"/>
                  <a:gd name="connsiteY9" fmla="*/ 443474 h 443474"/>
                  <a:gd name="connsiteX10" fmla="*/ 12989 w 1699901"/>
                  <a:gd name="connsiteY10" fmla="*/ 430485 h 443474"/>
                  <a:gd name="connsiteX11" fmla="*/ 0 w 1699901"/>
                  <a:gd name="connsiteY11" fmla="*/ 399127 h 443474"/>
                  <a:gd name="connsiteX12" fmla="*/ 0 w 1699901"/>
                  <a:gd name="connsiteY12" fmla="*/ 44347 h 443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99901" h="443474">
                    <a:moveTo>
                      <a:pt x="0" y="44347"/>
                    </a:moveTo>
                    <a:cubicBezTo>
                      <a:pt x="0" y="32585"/>
                      <a:pt x="4672" y="21306"/>
                      <a:pt x="12989" y="12989"/>
                    </a:cubicBezTo>
                    <a:cubicBezTo>
                      <a:pt x="21306" y="4672"/>
                      <a:pt x="32586" y="0"/>
                      <a:pt x="44347" y="0"/>
                    </a:cubicBezTo>
                    <a:lnTo>
                      <a:pt x="1655554" y="0"/>
                    </a:lnTo>
                    <a:cubicBezTo>
                      <a:pt x="1667316" y="0"/>
                      <a:pt x="1678595" y="4672"/>
                      <a:pt x="1686912" y="12989"/>
                    </a:cubicBezTo>
                    <a:cubicBezTo>
                      <a:pt x="1695229" y="21306"/>
                      <a:pt x="1699901" y="32586"/>
                      <a:pt x="1699901" y="44347"/>
                    </a:cubicBezTo>
                    <a:lnTo>
                      <a:pt x="1699901" y="399127"/>
                    </a:lnTo>
                    <a:cubicBezTo>
                      <a:pt x="1699901" y="410889"/>
                      <a:pt x="1695229" y="422168"/>
                      <a:pt x="1686912" y="430485"/>
                    </a:cubicBezTo>
                    <a:cubicBezTo>
                      <a:pt x="1678595" y="438802"/>
                      <a:pt x="1667315" y="443474"/>
                      <a:pt x="1655554" y="443474"/>
                    </a:cubicBezTo>
                    <a:lnTo>
                      <a:pt x="44347" y="443474"/>
                    </a:lnTo>
                    <a:cubicBezTo>
                      <a:pt x="32585" y="443474"/>
                      <a:pt x="21306" y="438802"/>
                      <a:pt x="12989" y="430485"/>
                    </a:cubicBezTo>
                    <a:cubicBezTo>
                      <a:pt x="4672" y="422168"/>
                      <a:pt x="0" y="410888"/>
                      <a:pt x="0" y="399127"/>
                    </a:cubicBezTo>
                    <a:lnTo>
                      <a:pt x="0" y="44347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81569" tIns="81569" rIns="81569" bIns="81569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l-PL" sz="1800" b="1" kern="1200" dirty="0" smtClean="0"/>
                  <a:t>Dyrektor OKE</a:t>
                </a:r>
                <a:endParaRPr lang="pl-PL" sz="2000" b="1" kern="1200" dirty="0"/>
              </a:p>
            </p:txBody>
          </p:sp>
        </p:grpSp>
        <p:sp>
          <p:nvSpPr>
            <p:cNvPr id="35" name="pole tekstowe 34"/>
            <p:cNvSpPr txBox="1"/>
            <p:nvPr/>
          </p:nvSpPr>
          <p:spPr>
            <a:xfrm>
              <a:off x="2883744" y="2962987"/>
              <a:ext cx="27403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pl-PL" sz="1200" u="sng" dirty="0" smtClean="0"/>
                <a:t>podtrzymuje</a:t>
              </a:r>
              <a:r>
                <a:rPr lang="pl-PL" sz="1200" dirty="0" smtClean="0"/>
                <a:t> zamiar i </a:t>
              </a:r>
              <a:r>
                <a:rPr lang="pl-PL" sz="1200" b="1" dirty="0" smtClean="0"/>
                <a:t>unieważnia</a:t>
              </a:r>
              <a:r>
                <a:rPr lang="pl-PL" sz="1200" dirty="0" smtClean="0"/>
                <a:t>  dany egzamin</a:t>
              </a:r>
              <a:endParaRPr lang="pl-PL" sz="1200" dirty="0"/>
            </a:p>
          </p:txBody>
        </p:sp>
      </p:grpSp>
      <p:grpSp>
        <p:nvGrpSpPr>
          <p:cNvPr id="38" name="Grupa 66"/>
          <p:cNvGrpSpPr/>
          <p:nvPr/>
        </p:nvGrpSpPr>
        <p:grpSpPr>
          <a:xfrm>
            <a:off x="66100" y="4343483"/>
            <a:ext cx="3998794" cy="558815"/>
            <a:chOff x="558265" y="5838823"/>
            <a:chExt cx="4435641" cy="558815"/>
          </a:xfrm>
        </p:grpSpPr>
        <p:grpSp>
          <p:nvGrpSpPr>
            <p:cNvPr id="39" name="Grupa 62"/>
            <p:cNvGrpSpPr/>
            <p:nvPr/>
          </p:nvGrpSpPr>
          <p:grpSpPr>
            <a:xfrm>
              <a:off x="558265" y="5838823"/>
              <a:ext cx="4435641" cy="558815"/>
              <a:chOff x="211755" y="4693417"/>
              <a:chExt cx="4435641" cy="558815"/>
            </a:xfrm>
          </p:grpSpPr>
          <p:sp>
            <p:nvSpPr>
              <p:cNvPr id="41" name="Dowolny kształt 40"/>
              <p:cNvSpPr/>
              <p:nvPr/>
            </p:nvSpPr>
            <p:spPr>
              <a:xfrm>
                <a:off x="211755" y="4693417"/>
                <a:ext cx="4435641" cy="558815"/>
              </a:xfrm>
              <a:custGeom>
                <a:avLst/>
                <a:gdLst>
                  <a:gd name="connsiteX0" fmla="*/ 0 w 4435641"/>
                  <a:gd name="connsiteY0" fmla="*/ 55882 h 558815"/>
                  <a:gd name="connsiteX1" fmla="*/ 16368 w 4435641"/>
                  <a:gd name="connsiteY1" fmla="*/ 16367 h 558815"/>
                  <a:gd name="connsiteX2" fmla="*/ 55883 w 4435641"/>
                  <a:gd name="connsiteY2" fmla="*/ 0 h 558815"/>
                  <a:gd name="connsiteX3" fmla="*/ 4379759 w 4435641"/>
                  <a:gd name="connsiteY3" fmla="*/ 0 h 558815"/>
                  <a:gd name="connsiteX4" fmla="*/ 4419274 w 4435641"/>
                  <a:gd name="connsiteY4" fmla="*/ 16368 h 558815"/>
                  <a:gd name="connsiteX5" fmla="*/ 4435641 w 4435641"/>
                  <a:gd name="connsiteY5" fmla="*/ 55883 h 558815"/>
                  <a:gd name="connsiteX6" fmla="*/ 4435641 w 4435641"/>
                  <a:gd name="connsiteY6" fmla="*/ 502933 h 558815"/>
                  <a:gd name="connsiteX7" fmla="*/ 4419274 w 4435641"/>
                  <a:gd name="connsiteY7" fmla="*/ 542448 h 558815"/>
                  <a:gd name="connsiteX8" fmla="*/ 4379759 w 4435641"/>
                  <a:gd name="connsiteY8" fmla="*/ 558815 h 558815"/>
                  <a:gd name="connsiteX9" fmla="*/ 55882 w 4435641"/>
                  <a:gd name="connsiteY9" fmla="*/ 558815 h 558815"/>
                  <a:gd name="connsiteX10" fmla="*/ 16367 w 4435641"/>
                  <a:gd name="connsiteY10" fmla="*/ 542448 h 558815"/>
                  <a:gd name="connsiteX11" fmla="*/ 0 w 4435641"/>
                  <a:gd name="connsiteY11" fmla="*/ 502933 h 558815"/>
                  <a:gd name="connsiteX12" fmla="*/ 0 w 4435641"/>
                  <a:gd name="connsiteY12" fmla="*/ 55882 h 558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35641" h="558815">
                    <a:moveTo>
                      <a:pt x="0" y="55882"/>
                    </a:moveTo>
                    <a:cubicBezTo>
                      <a:pt x="0" y="41061"/>
                      <a:pt x="5888" y="26847"/>
                      <a:pt x="16368" y="16367"/>
                    </a:cubicBezTo>
                    <a:cubicBezTo>
                      <a:pt x="26848" y="5887"/>
                      <a:pt x="41062" y="0"/>
                      <a:pt x="55883" y="0"/>
                    </a:cubicBezTo>
                    <a:lnTo>
                      <a:pt x="4379759" y="0"/>
                    </a:lnTo>
                    <a:cubicBezTo>
                      <a:pt x="4394580" y="0"/>
                      <a:pt x="4408794" y="5888"/>
                      <a:pt x="4419274" y="16368"/>
                    </a:cubicBezTo>
                    <a:cubicBezTo>
                      <a:pt x="4429754" y="26848"/>
                      <a:pt x="4435641" y="41062"/>
                      <a:pt x="4435641" y="55883"/>
                    </a:cubicBezTo>
                    <a:lnTo>
                      <a:pt x="4435641" y="502933"/>
                    </a:lnTo>
                    <a:cubicBezTo>
                      <a:pt x="4435641" y="517754"/>
                      <a:pt x="4429753" y="531968"/>
                      <a:pt x="4419274" y="542448"/>
                    </a:cubicBezTo>
                    <a:cubicBezTo>
                      <a:pt x="4408794" y="552928"/>
                      <a:pt x="4394580" y="558815"/>
                      <a:pt x="4379759" y="558815"/>
                    </a:cubicBezTo>
                    <a:lnTo>
                      <a:pt x="55882" y="558815"/>
                    </a:lnTo>
                    <a:cubicBezTo>
                      <a:pt x="41061" y="558815"/>
                      <a:pt x="26847" y="552927"/>
                      <a:pt x="16367" y="542448"/>
                    </a:cubicBezTo>
                    <a:cubicBezTo>
                      <a:pt x="5887" y="531968"/>
                      <a:pt x="0" y="517754"/>
                      <a:pt x="0" y="502933"/>
                    </a:cubicBezTo>
                    <a:lnTo>
                      <a:pt x="0" y="55882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0">
                <a:scrgbClr r="0" g="0" b="0"/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218740" tIns="113792" rIns="113793" bIns="113792" numCol="1" spcCol="1270" anchor="ctr" anchorCtr="0">
                <a:noAutofit/>
              </a:bodyPr>
              <a:lstStyle/>
              <a:p>
                <a:pPr marL="0" lvl="0" indent="0" algn="just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l-PL" sz="1600" kern="1200" dirty="0"/>
              </a:p>
            </p:txBody>
          </p:sp>
          <p:sp>
            <p:nvSpPr>
              <p:cNvPr id="42" name="Dowolny kształt 41"/>
              <p:cNvSpPr/>
              <p:nvPr/>
            </p:nvSpPr>
            <p:spPr>
              <a:xfrm>
                <a:off x="335573" y="4762058"/>
                <a:ext cx="1630396" cy="443474"/>
              </a:xfrm>
              <a:custGeom>
                <a:avLst/>
                <a:gdLst>
                  <a:gd name="connsiteX0" fmla="*/ 0 w 1699901"/>
                  <a:gd name="connsiteY0" fmla="*/ 44347 h 443474"/>
                  <a:gd name="connsiteX1" fmla="*/ 12989 w 1699901"/>
                  <a:gd name="connsiteY1" fmla="*/ 12989 h 443474"/>
                  <a:gd name="connsiteX2" fmla="*/ 44347 w 1699901"/>
                  <a:gd name="connsiteY2" fmla="*/ 0 h 443474"/>
                  <a:gd name="connsiteX3" fmla="*/ 1655554 w 1699901"/>
                  <a:gd name="connsiteY3" fmla="*/ 0 h 443474"/>
                  <a:gd name="connsiteX4" fmla="*/ 1686912 w 1699901"/>
                  <a:gd name="connsiteY4" fmla="*/ 12989 h 443474"/>
                  <a:gd name="connsiteX5" fmla="*/ 1699901 w 1699901"/>
                  <a:gd name="connsiteY5" fmla="*/ 44347 h 443474"/>
                  <a:gd name="connsiteX6" fmla="*/ 1699901 w 1699901"/>
                  <a:gd name="connsiteY6" fmla="*/ 399127 h 443474"/>
                  <a:gd name="connsiteX7" fmla="*/ 1686912 w 1699901"/>
                  <a:gd name="connsiteY7" fmla="*/ 430485 h 443474"/>
                  <a:gd name="connsiteX8" fmla="*/ 1655554 w 1699901"/>
                  <a:gd name="connsiteY8" fmla="*/ 443474 h 443474"/>
                  <a:gd name="connsiteX9" fmla="*/ 44347 w 1699901"/>
                  <a:gd name="connsiteY9" fmla="*/ 443474 h 443474"/>
                  <a:gd name="connsiteX10" fmla="*/ 12989 w 1699901"/>
                  <a:gd name="connsiteY10" fmla="*/ 430485 h 443474"/>
                  <a:gd name="connsiteX11" fmla="*/ 0 w 1699901"/>
                  <a:gd name="connsiteY11" fmla="*/ 399127 h 443474"/>
                  <a:gd name="connsiteX12" fmla="*/ 0 w 1699901"/>
                  <a:gd name="connsiteY12" fmla="*/ 44347 h 443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99901" h="443474">
                    <a:moveTo>
                      <a:pt x="0" y="44347"/>
                    </a:moveTo>
                    <a:cubicBezTo>
                      <a:pt x="0" y="32585"/>
                      <a:pt x="4672" y="21306"/>
                      <a:pt x="12989" y="12989"/>
                    </a:cubicBezTo>
                    <a:cubicBezTo>
                      <a:pt x="21306" y="4672"/>
                      <a:pt x="32586" y="0"/>
                      <a:pt x="44347" y="0"/>
                    </a:cubicBezTo>
                    <a:lnTo>
                      <a:pt x="1655554" y="0"/>
                    </a:lnTo>
                    <a:cubicBezTo>
                      <a:pt x="1667316" y="0"/>
                      <a:pt x="1678595" y="4672"/>
                      <a:pt x="1686912" y="12989"/>
                    </a:cubicBezTo>
                    <a:cubicBezTo>
                      <a:pt x="1695229" y="21306"/>
                      <a:pt x="1699901" y="32586"/>
                      <a:pt x="1699901" y="44347"/>
                    </a:cubicBezTo>
                    <a:lnTo>
                      <a:pt x="1699901" y="399127"/>
                    </a:lnTo>
                    <a:cubicBezTo>
                      <a:pt x="1699901" y="410889"/>
                      <a:pt x="1695229" y="422168"/>
                      <a:pt x="1686912" y="430485"/>
                    </a:cubicBezTo>
                    <a:cubicBezTo>
                      <a:pt x="1678595" y="438802"/>
                      <a:pt x="1667315" y="443474"/>
                      <a:pt x="1655554" y="443474"/>
                    </a:cubicBezTo>
                    <a:lnTo>
                      <a:pt x="44347" y="443474"/>
                    </a:lnTo>
                    <a:cubicBezTo>
                      <a:pt x="32585" y="443474"/>
                      <a:pt x="21306" y="438802"/>
                      <a:pt x="12989" y="430485"/>
                    </a:cubicBezTo>
                    <a:cubicBezTo>
                      <a:pt x="4672" y="422168"/>
                      <a:pt x="0" y="410888"/>
                      <a:pt x="0" y="399127"/>
                    </a:cubicBezTo>
                    <a:lnTo>
                      <a:pt x="0" y="44347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81569" tIns="81569" rIns="81569" bIns="81569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l-PL" sz="1800" b="1" kern="1200" dirty="0" smtClean="0"/>
                  <a:t>Zdający</a:t>
                </a:r>
                <a:endParaRPr lang="pl-PL" sz="2000" b="1" kern="1200" dirty="0"/>
              </a:p>
            </p:txBody>
          </p:sp>
        </p:grpSp>
        <p:sp>
          <p:nvSpPr>
            <p:cNvPr id="40" name="pole tekstowe 39"/>
            <p:cNvSpPr txBox="1"/>
            <p:nvPr/>
          </p:nvSpPr>
          <p:spPr>
            <a:xfrm>
              <a:off x="2417207" y="5887505"/>
              <a:ext cx="25048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pl-PL" sz="1200" b="1" dirty="0" smtClean="0"/>
                <a:t>składa wniosek </a:t>
              </a:r>
              <a:r>
                <a:rPr lang="pl-PL" sz="1200" dirty="0" smtClean="0"/>
                <a:t>do dyrektora OKE o wgląd do dokumentacji</a:t>
              </a:r>
              <a:endParaRPr lang="pl-PL" sz="1200" dirty="0"/>
            </a:p>
          </p:txBody>
        </p:sp>
      </p:grpSp>
      <p:grpSp>
        <p:nvGrpSpPr>
          <p:cNvPr id="43" name="Grupa 74"/>
          <p:cNvGrpSpPr/>
          <p:nvPr/>
        </p:nvGrpSpPr>
        <p:grpSpPr>
          <a:xfrm>
            <a:off x="230525" y="5450381"/>
            <a:ext cx="4369871" cy="558815"/>
            <a:chOff x="558265" y="5838823"/>
            <a:chExt cx="4669393" cy="558815"/>
          </a:xfrm>
        </p:grpSpPr>
        <p:grpSp>
          <p:nvGrpSpPr>
            <p:cNvPr id="44" name="Grupa 75"/>
            <p:cNvGrpSpPr/>
            <p:nvPr/>
          </p:nvGrpSpPr>
          <p:grpSpPr>
            <a:xfrm>
              <a:off x="558265" y="5838823"/>
              <a:ext cx="4669393" cy="558815"/>
              <a:chOff x="211755" y="4693417"/>
              <a:chExt cx="4669393" cy="558815"/>
            </a:xfrm>
          </p:grpSpPr>
          <p:sp>
            <p:nvSpPr>
              <p:cNvPr id="46" name="Dowolny kształt 45"/>
              <p:cNvSpPr/>
              <p:nvPr/>
            </p:nvSpPr>
            <p:spPr>
              <a:xfrm>
                <a:off x="211755" y="4693417"/>
                <a:ext cx="4669393" cy="558815"/>
              </a:xfrm>
              <a:custGeom>
                <a:avLst/>
                <a:gdLst>
                  <a:gd name="connsiteX0" fmla="*/ 0 w 4435641"/>
                  <a:gd name="connsiteY0" fmla="*/ 55882 h 558815"/>
                  <a:gd name="connsiteX1" fmla="*/ 16368 w 4435641"/>
                  <a:gd name="connsiteY1" fmla="*/ 16367 h 558815"/>
                  <a:gd name="connsiteX2" fmla="*/ 55883 w 4435641"/>
                  <a:gd name="connsiteY2" fmla="*/ 0 h 558815"/>
                  <a:gd name="connsiteX3" fmla="*/ 4379759 w 4435641"/>
                  <a:gd name="connsiteY3" fmla="*/ 0 h 558815"/>
                  <a:gd name="connsiteX4" fmla="*/ 4419274 w 4435641"/>
                  <a:gd name="connsiteY4" fmla="*/ 16368 h 558815"/>
                  <a:gd name="connsiteX5" fmla="*/ 4435641 w 4435641"/>
                  <a:gd name="connsiteY5" fmla="*/ 55883 h 558815"/>
                  <a:gd name="connsiteX6" fmla="*/ 4435641 w 4435641"/>
                  <a:gd name="connsiteY6" fmla="*/ 502933 h 558815"/>
                  <a:gd name="connsiteX7" fmla="*/ 4419274 w 4435641"/>
                  <a:gd name="connsiteY7" fmla="*/ 542448 h 558815"/>
                  <a:gd name="connsiteX8" fmla="*/ 4379759 w 4435641"/>
                  <a:gd name="connsiteY8" fmla="*/ 558815 h 558815"/>
                  <a:gd name="connsiteX9" fmla="*/ 55882 w 4435641"/>
                  <a:gd name="connsiteY9" fmla="*/ 558815 h 558815"/>
                  <a:gd name="connsiteX10" fmla="*/ 16367 w 4435641"/>
                  <a:gd name="connsiteY10" fmla="*/ 542448 h 558815"/>
                  <a:gd name="connsiteX11" fmla="*/ 0 w 4435641"/>
                  <a:gd name="connsiteY11" fmla="*/ 502933 h 558815"/>
                  <a:gd name="connsiteX12" fmla="*/ 0 w 4435641"/>
                  <a:gd name="connsiteY12" fmla="*/ 55882 h 558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35641" h="558815">
                    <a:moveTo>
                      <a:pt x="0" y="55882"/>
                    </a:moveTo>
                    <a:cubicBezTo>
                      <a:pt x="0" y="41061"/>
                      <a:pt x="5888" y="26847"/>
                      <a:pt x="16368" y="16367"/>
                    </a:cubicBezTo>
                    <a:cubicBezTo>
                      <a:pt x="26848" y="5887"/>
                      <a:pt x="41062" y="0"/>
                      <a:pt x="55883" y="0"/>
                    </a:cubicBezTo>
                    <a:lnTo>
                      <a:pt x="4379759" y="0"/>
                    </a:lnTo>
                    <a:cubicBezTo>
                      <a:pt x="4394580" y="0"/>
                      <a:pt x="4408794" y="5888"/>
                      <a:pt x="4419274" y="16368"/>
                    </a:cubicBezTo>
                    <a:cubicBezTo>
                      <a:pt x="4429754" y="26848"/>
                      <a:pt x="4435641" y="41062"/>
                      <a:pt x="4435641" y="55883"/>
                    </a:cubicBezTo>
                    <a:lnTo>
                      <a:pt x="4435641" y="502933"/>
                    </a:lnTo>
                    <a:cubicBezTo>
                      <a:pt x="4435641" y="517754"/>
                      <a:pt x="4429753" y="531968"/>
                      <a:pt x="4419274" y="542448"/>
                    </a:cubicBezTo>
                    <a:cubicBezTo>
                      <a:pt x="4408794" y="552928"/>
                      <a:pt x="4394580" y="558815"/>
                      <a:pt x="4379759" y="558815"/>
                    </a:cubicBezTo>
                    <a:lnTo>
                      <a:pt x="55882" y="558815"/>
                    </a:lnTo>
                    <a:cubicBezTo>
                      <a:pt x="41061" y="558815"/>
                      <a:pt x="26847" y="552927"/>
                      <a:pt x="16367" y="542448"/>
                    </a:cubicBezTo>
                    <a:cubicBezTo>
                      <a:pt x="5887" y="531968"/>
                      <a:pt x="0" y="517754"/>
                      <a:pt x="0" y="502933"/>
                    </a:cubicBezTo>
                    <a:lnTo>
                      <a:pt x="0" y="55882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0">
                <a:scrgbClr r="0" g="0" b="0"/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218740" tIns="113792" rIns="113793" bIns="113792" numCol="1" spcCol="1270" anchor="ctr" anchorCtr="0">
                <a:noAutofit/>
              </a:bodyPr>
              <a:lstStyle/>
              <a:p>
                <a:pPr marL="0" lvl="0" indent="0" algn="just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l-PL" sz="1600" kern="1200" dirty="0"/>
              </a:p>
            </p:txBody>
          </p:sp>
          <p:sp>
            <p:nvSpPr>
              <p:cNvPr id="47" name="Dowolny kształt 46"/>
              <p:cNvSpPr/>
              <p:nvPr/>
            </p:nvSpPr>
            <p:spPr>
              <a:xfrm>
                <a:off x="284431" y="4752433"/>
                <a:ext cx="1666167" cy="443474"/>
              </a:xfrm>
              <a:custGeom>
                <a:avLst/>
                <a:gdLst>
                  <a:gd name="connsiteX0" fmla="*/ 0 w 1699901"/>
                  <a:gd name="connsiteY0" fmla="*/ 44347 h 443474"/>
                  <a:gd name="connsiteX1" fmla="*/ 12989 w 1699901"/>
                  <a:gd name="connsiteY1" fmla="*/ 12989 h 443474"/>
                  <a:gd name="connsiteX2" fmla="*/ 44347 w 1699901"/>
                  <a:gd name="connsiteY2" fmla="*/ 0 h 443474"/>
                  <a:gd name="connsiteX3" fmla="*/ 1655554 w 1699901"/>
                  <a:gd name="connsiteY3" fmla="*/ 0 h 443474"/>
                  <a:gd name="connsiteX4" fmla="*/ 1686912 w 1699901"/>
                  <a:gd name="connsiteY4" fmla="*/ 12989 h 443474"/>
                  <a:gd name="connsiteX5" fmla="*/ 1699901 w 1699901"/>
                  <a:gd name="connsiteY5" fmla="*/ 44347 h 443474"/>
                  <a:gd name="connsiteX6" fmla="*/ 1699901 w 1699901"/>
                  <a:gd name="connsiteY6" fmla="*/ 399127 h 443474"/>
                  <a:gd name="connsiteX7" fmla="*/ 1686912 w 1699901"/>
                  <a:gd name="connsiteY7" fmla="*/ 430485 h 443474"/>
                  <a:gd name="connsiteX8" fmla="*/ 1655554 w 1699901"/>
                  <a:gd name="connsiteY8" fmla="*/ 443474 h 443474"/>
                  <a:gd name="connsiteX9" fmla="*/ 44347 w 1699901"/>
                  <a:gd name="connsiteY9" fmla="*/ 443474 h 443474"/>
                  <a:gd name="connsiteX10" fmla="*/ 12989 w 1699901"/>
                  <a:gd name="connsiteY10" fmla="*/ 430485 h 443474"/>
                  <a:gd name="connsiteX11" fmla="*/ 0 w 1699901"/>
                  <a:gd name="connsiteY11" fmla="*/ 399127 h 443474"/>
                  <a:gd name="connsiteX12" fmla="*/ 0 w 1699901"/>
                  <a:gd name="connsiteY12" fmla="*/ 44347 h 443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99901" h="443474">
                    <a:moveTo>
                      <a:pt x="0" y="44347"/>
                    </a:moveTo>
                    <a:cubicBezTo>
                      <a:pt x="0" y="32585"/>
                      <a:pt x="4672" y="21306"/>
                      <a:pt x="12989" y="12989"/>
                    </a:cubicBezTo>
                    <a:cubicBezTo>
                      <a:pt x="21306" y="4672"/>
                      <a:pt x="32586" y="0"/>
                      <a:pt x="44347" y="0"/>
                    </a:cubicBezTo>
                    <a:lnTo>
                      <a:pt x="1655554" y="0"/>
                    </a:lnTo>
                    <a:cubicBezTo>
                      <a:pt x="1667316" y="0"/>
                      <a:pt x="1678595" y="4672"/>
                      <a:pt x="1686912" y="12989"/>
                    </a:cubicBezTo>
                    <a:cubicBezTo>
                      <a:pt x="1695229" y="21306"/>
                      <a:pt x="1699901" y="32586"/>
                      <a:pt x="1699901" y="44347"/>
                    </a:cubicBezTo>
                    <a:lnTo>
                      <a:pt x="1699901" y="399127"/>
                    </a:lnTo>
                    <a:cubicBezTo>
                      <a:pt x="1699901" y="410889"/>
                      <a:pt x="1695229" y="422168"/>
                      <a:pt x="1686912" y="430485"/>
                    </a:cubicBezTo>
                    <a:cubicBezTo>
                      <a:pt x="1678595" y="438802"/>
                      <a:pt x="1667315" y="443474"/>
                      <a:pt x="1655554" y="443474"/>
                    </a:cubicBezTo>
                    <a:lnTo>
                      <a:pt x="44347" y="443474"/>
                    </a:lnTo>
                    <a:cubicBezTo>
                      <a:pt x="32585" y="443474"/>
                      <a:pt x="21306" y="438802"/>
                      <a:pt x="12989" y="430485"/>
                    </a:cubicBezTo>
                    <a:cubicBezTo>
                      <a:pt x="4672" y="422168"/>
                      <a:pt x="0" y="410888"/>
                      <a:pt x="0" y="399127"/>
                    </a:cubicBezTo>
                    <a:lnTo>
                      <a:pt x="0" y="44347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81569" tIns="81569" rIns="81569" bIns="81569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l-PL" sz="1800" b="1" kern="1200" dirty="0" smtClean="0"/>
                  <a:t>Dyrektor OKE</a:t>
                </a:r>
                <a:endParaRPr lang="pl-PL" sz="2000" b="1" kern="1200" dirty="0"/>
              </a:p>
            </p:txBody>
          </p:sp>
        </p:grpSp>
        <p:sp>
          <p:nvSpPr>
            <p:cNvPr id="45" name="pole tekstowe 44"/>
            <p:cNvSpPr txBox="1"/>
            <p:nvPr/>
          </p:nvSpPr>
          <p:spPr>
            <a:xfrm>
              <a:off x="2319571" y="5887505"/>
              <a:ext cx="29078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pl-PL" sz="1200" b="1" dirty="0" smtClean="0"/>
                <a:t>umożliwia zapoznanie się </a:t>
              </a:r>
              <a:r>
                <a:rPr lang="pl-PL" sz="1200" dirty="0" smtClean="0"/>
                <a:t/>
              </a:r>
              <a:br>
                <a:rPr lang="pl-PL" sz="1200" dirty="0" smtClean="0"/>
              </a:br>
              <a:r>
                <a:rPr lang="pl-PL" sz="1200" dirty="0" smtClean="0"/>
                <a:t>z dokumentacją oraz złożenie wyjaśnień</a:t>
              </a:r>
              <a:endParaRPr lang="pl-PL" sz="1200" dirty="0"/>
            </a:p>
          </p:txBody>
        </p:sp>
      </p:grpSp>
      <p:sp>
        <p:nvSpPr>
          <p:cNvPr id="48" name="Prostokąt 47"/>
          <p:cNvSpPr/>
          <p:nvPr/>
        </p:nvSpPr>
        <p:spPr>
          <a:xfrm>
            <a:off x="5391682" y="1705479"/>
            <a:ext cx="3657321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sz="1600" i="1" dirty="0" smtClean="0">
                <a:solidFill>
                  <a:srgbClr val="C00000"/>
                </a:solidFill>
              </a:rPr>
              <a:t>Tryb postępowania kiedy dyrektor szkoły </a:t>
            </a:r>
            <a:r>
              <a:rPr lang="pl-PL" sz="1600" b="1" i="1" dirty="0" smtClean="0">
                <a:solidFill>
                  <a:srgbClr val="C00000"/>
                </a:solidFill>
              </a:rPr>
              <a:t>nie ma </a:t>
            </a:r>
            <a:r>
              <a:rPr lang="pl-PL" sz="1600" i="1" dirty="0" smtClean="0">
                <a:solidFill>
                  <a:srgbClr val="C00000"/>
                </a:solidFill>
              </a:rPr>
              <a:t>możliwości przekazania zdającemu informacji dyrektora OKE o zamiarze unieważnienia danego egzaminu</a:t>
            </a:r>
          </a:p>
        </p:txBody>
      </p:sp>
      <p:cxnSp>
        <p:nvCxnSpPr>
          <p:cNvPr id="71" name="Łącznik prosty ze strzałką 70"/>
          <p:cNvCxnSpPr/>
          <p:nvPr/>
        </p:nvCxnSpPr>
        <p:spPr>
          <a:xfrm>
            <a:off x="1138809" y="3091358"/>
            <a:ext cx="0" cy="471638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upa 71"/>
          <p:cNvGrpSpPr/>
          <p:nvPr/>
        </p:nvGrpSpPr>
        <p:grpSpPr>
          <a:xfrm>
            <a:off x="368002" y="320742"/>
            <a:ext cx="5964457" cy="1233266"/>
            <a:chOff x="349714" y="430470"/>
            <a:chExt cx="5964457" cy="1233266"/>
          </a:xfrm>
        </p:grpSpPr>
        <p:graphicFrame>
          <p:nvGraphicFramePr>
            <p:cNvPr id="73" name="Diagram 72"/>
            <p:cNvGraphicFramePr/>
            <p:nvPr>
              <p:extLst/>
            </p:nvPr>
          </p:nvGraphicFramePr>
          <p:xfrm>
            <a:off x="349714" y="430470"/>
            <a:ext cx="5964457" cy="123203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  <p:sp>
          <p:nvSpPr>
            <p:cNvPr id="74" name="pole tekstowe 73"/>
            <p:cNvSpPr txBox="1"/>
            <p:nvPr/>
          </p:nvSpPr>
          <p:spPr>
            <a:xfrm>
              <a:off x="2595717" y="1017405"/>
              <a:ext cx="35933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pl-PL" sz="1200" b="1" dirty="0" smtClean="0"/>
                <a:t>przekazuje</a:t>
              </a:r>
              <a:r>
                <a:rPr lang="pl-PL" sz="1200" dirty="0" smtClean="0"/>
                <a:t> zdającemu – za pośrednictwem dyrektora szkoły – pisemną </a:t>
              </a:r>
              <a:r>
                <a:rPr lang="pl-PL" sz="1200" b="1" dirty="0" smtClean="0"/>
                <a:t>informację o zamiarze </a:t>
              </a:r>
              <a:r>
                <a:rPr lang="pl-PL" sz="1200" dirty="0" smtClean="0"/>
                <a:t>unieważnienia danego egzaminu  </a:t>
              </a:r>
              <a:endParaRPr lang="pl-PL" sz="1200" dirty="0"/>
            </a:p>
          </p:txBody>
        </p:sp>
      </p:grpSp>
      <p:cxnSp>
        <p:nvCxnSpPr>
          <p:cNvPr id="75" name="Łącznik prosty ze strzałką 74"/>
          <p:cNvCxnSpPr/>
          <p:nvPr/>
        </p:nvCxnSpPr>
        <p:spPr>
          <a:xfrm>
            <a:off x="1136727" y="3987435"/>
            <a:ext cx="2438" cy="425674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Łącznik prosty ze strzałką 75"/>
          <p:cNvCxnSpPr/>
          <p:nvPr/>
        </p:nvCxnSpPr>
        <p:spPr>
          <a:xfrm>
            <a:off x="1840305" y="4818314"/>
            <a:ext cx="10417" cy="712270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pole tekstowe 76"/>
          <p:cNvSpPr txBox="1"/>
          <p:nvPr/>
        </p:nvSpPr>
        <p:spPr>
          <a:xfrm>
            <a:off x="915844" y="6175571"/>
            <a:ext cx="2400797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pl-PL" sz="1200" b="1" i="1" dirty="0" smtClean="0"/>
              <a:t>3 dni  </a:t>
            </a:r>
            <a:r>
              <a:rPr lang="pl-PL" sz="1200" i="1" dirty="0" smtClean="0"/>
              <a:t>robocze od zapoznania się </a:t>
            </a:r>
            <a:br>
              <a:rPr lang="pl-PL" sz="1200" i="1" dirty="0" smtClean="0"/>
            </a:br>
            <a:r>
              <a:rPr lang="pl-PL" sz="1200" i="1" dirty="0" smtClean="0"/>
              <a:t>z dokumentacją i złożenia wyjaśnień</a:t>
            </a:r>
            <a:endParaRPr lang="pl-PL" sz="1200" i="1" dirty="0"/>
          </a:p>
        </p:txBody>
      </p:sp>
      <p:grpSp>
        <p:nvGrpSpPr>
          <p:cNvPr id="78" name="Grupa 74"/>
          <p:cNvGrpSpPr/>
          <p:nvPr/>
        </p:nvGrpSpPr>
        <p:grpSpPr>
          <a:xfrm>
            <a:off x="4127669" y="4346774"/>
            <a:ext cx="4988899" cy="558266"/>
            <a:chOff x="545621" y="5838823"/>
            <a:chExt cx="4703993" cy="558815"/>
          </a:xfrm>
        </p:grpSpPr>
        <p:grpSp>
          <p:nvGrpSpPr>
            <p:cNvPr id="79" name="Grupa 75"/>
            <p:cNvGrpSpPr/>
            <p:nvPr/>
          </p:nvGrpSpPr>
          <p:grpSpPr>
            <a:xfrm>
              <a:off x="545621" y="5838823"/>
              <a:ext cx="4682038" cy="558815"/>
              <a:chOff x="199111" y="4693417"/>
              <a:chExt cx="4682038" cy="558815"/>
            </a:xfrm>
          </p:grpSpPr>
          <p:sp>
            <p:nvSpPr>
              <p:cNvPr id="81" name="Dowolny kształt 80"/>
              <p:cNvSpPr/>
              <p:nvPr/>
            </p:nvSpPr>
            <p:spPr>
              <a:xfrm>
                <a:off x="199111" y="4693417"/>
                <a:ext cx="4682038" cy="558815"/>
              </a:xfrm>
              <a:custGeom>
                <a:avLst/>
                <a:gdLst>
                  <a:gd name="connsiteX0" fmla="*/ 0 w 4435641"/>
                  <a:gd name="connsiteY0" fmla="*/ 55882 h 558815"/>
                  <a:gd name="connsiteX1" fmla="*/ 16368 w 4435641"/>
                  <a:gd name="connsiteY1" fmla="*/ 16367 h 558815"/>
                  <a:gd name="connsiteX2" fmla="*/ 55883 w 4435641"/>
                  <a:gd name="connsiteY2" fmla="*/ 0 h 558815"/>
                  <a:gd name="connsiteX3" fmla="*/ 4379759 w 4435641"/>
                  <a:gd name="connsiteY3" fmla="*/ 0 h 558815"/>
                  <a:gd name="connsiteX4" fmla="*/ 4419274 w 4435641"/>
                  <a:gd name="connsiteY4" fmla="*/ 16368 h 558815"/>
                  <a:gd name="connsiteX5" fmla="*/ 4435641 w 4435641"/>
                  <a:gd name="connsiteY5" fmla="*/ 55883 h 558815"/>
                  <a:gd name="connsiteX6" fmla="*/ 4435641 w 4435641"/>
                  <a:gd name="connsiteY6" fmla="*/ 502933 h 558815"/>
                  <a:gd name="connsiteX7" fmla="*/ 4419274 w 4435641"/>
                  <a:gd name="connsiteY7" fmla="*/ 542448 h 558815"/>
                  <a:gd name="connsiteX8" fmla="*/ 4379759 w 4435641"/>
                  <a:gd name="connsiteY8" fmla="*/ 558815 h 558815"/>
                  <a:gd name="connsiteX9" fmla="*/ 55882 w 4435641"/>
                  <a:gd name="connsiteY9" fmla="*/ 558815 h 558815"/>
                  <a:gd name="connsiteX10" fmla="*/ 16367 w 4435641"/>
                  <a:gd name="connsiteY10" fmla="*/ 542448 h 558815"/>
                  <a:gd name="connsiteX11" fmla="*/ 0 w 4435641"/>
                  <a:gd name="connsiteY11" fmla="*/ 502933 h 558815"/>
                  <a:gd name="connsiteX12" fmla="*/ 0 w 4435641"/>
                  <a:gd name="connsiteY12" fmla="*/ 55882 h 558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35641" h="558815">
                    <a:moveTo>
                      <a:pt x="0" y="55882"/>
                    </a:moveTo>
                    <a:cubicBezTo>
                      <a:pt x="0" y="41061"/>
                      <a:pt x="5888" y="26847"/>
                      <a:pt x="16368" y="16367"/>
                    </a:cubicBezTo>
                    <a:cubicBezTo>
                      <a:pt x="26848" y="5887"/>
                      <a:pt x="41062" y="0"/>
                      <a:pt x="55883" y="0"/>
                    </a:cubicBezTo>
                    <a:lnTo>
                      <a:pt x="4379759" y="0"/>
                    </a:lnTo>
                    <a:cubicBezTo>
                      <a:pt x="4394580" y="0"/>
                      <a:pt x="4408794" y="5888"/>
                      <a:pt x="4419274" y="16368"/>
                    </a:cubicBezTo>
                    <a:cubicBezTo>
                      <a:pt x="4429754" y="26848"/>
                      <a:pt x="4435641" y="41062"/>
                      <a:pt x="4435641" y="55883"/>
                    </a:cubicBezTo>
                    <a:lnTo>
                      <a:pt x="4435641" y="502933"/>
                    </a:lnTo>
                    <a:cubicBezTo>
                      <a:pt x="4435641" y="517754"/>
                      <a:pt x="4429753" y="531968"/>
                      <a:pt x="4419274" y="542448"/>
                    </a:cubicBezTo>
                    <a:cubicBezTo>
                      <a:pt x="4408794" y="552928"/>
                      <a:pt x="4394580" y="558815"/>
                      <a:pt x="4379759" y="558815"/>
                    </a:cubicBezTo>
                    <a:lnTo>
                      <a:pt x="55882" y="558815"/>
                    </a:lnTo>
                    <a:cubicBezTo>
                      <a:pt x="41061" y="558815"/>
                      <a:pt x="26847" y="552927"/>
                      <a:pt x="16367" y="542448"/>
                    </a:cubicBezTo>
                    <a:cubicBezTo>
                      <a:pt x="5887" y="531968"/>
                      <a:pt x="0" y="517754"/>
                      <a:pt x="0" y="502933"/>
                    </a:cubicBezTo>
                    <a:lnTo>
                      <a:pt x="0" y="55882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0">
                <a:scrgbClr r="0" g="0" b="0"/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218740" tIns="113792" rIns="113793" bIns="113792" numCol="1" spcCol="1270" anchor="ctr" anchorCtr="0">
                <a:noAutofit/>
              </a:bodyPr>
              <a:lstStyle/>
              <a:p>
                <a:pPr marL="0" lvl="0" indent="0" algn="just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l-PL" sz="1600" kern="1200" dirty="0"/>
              </a:p>
            </p:txBody>
          </p:sp>
          <p:sp>
            <p:nvSpPr>
              <p:cNvPr id="82" name="Dowolny kształt 81"/>
              <p:cNvSpPr/>
              <p:nvPr/>
            </p:nvSpPr>
            <p:spPr>
              <a:xfrm>
                <a:off x="245075" y="4729712"/>
                <a:ext cx="1415347" cy="480849"/>
              </a:xfrm>
              <a:custGeom>
                <a:avLst/>
                <a:gdLst>
                  <a:gd name="connsiteX0" fmla="*/ 0 w 1699901"/>
                  <a:gd name="connsiteY0" fmla="*/ 44347 h 443474"/>
                  <a:gd name="connsiteX1" fmla="*/ 12989 w 1699901"/>
                  <a:gd name="connsiteY1" fmla="*/ 12989 h 443474"/>
                  <a:gd name="connsiteX2" fmla="*/ 44347 w 1699901"/>
                  <a:gd name="connsiteY2" fmla="*/ 0 h 443474"/>
                  <a:gd name="connsiteX3" fmla="*/ 1655554 w 1699901"/>
                  <a:gd name="connsiteY3" fmla="*/ 0 h 443474"/>
                  <a:gd name="connsiteX4" fmla="*/ 1686912 w 1699901"/>
                  <a:gd name="connsiteY4" fmla="*/ 12989 h 443474"/>
                  <a:gd name="connsiteX5" fmla="*/ 1699901 w 1699901"/>
                  <a:gd name="connsiteY5" fmla="*/ 44347 h 443474"/>
                  <a:gd name="connsiteX6" fmla="*/ 1699901 w 1699901"/>
                  <a:gd name="connsiteY6" fmla="*/ 399127 h 443474"/>
                  <a:gd name="connsiteX7" fmla="*/ 1686912 w 1699901"/>
                  <a:gd name="connsiteY7" fmla="*/ 430485 h 443474"/>
                  <a:gd name="connsiteX8" fmla="*/ 1655554 w 1699901"/>
                  <a:gd name="connsiteY8" fmla="*/ 443474 h 443474"/>
                  <a:gd name="connsiteX9" fmla="*/ 44347 w 1699901"/>
                  <a:gd name="connsiteY9" fmla="*/ 443474 h 443474"/>
                  <a:gd name="connsiteX10" fmla="*/ 12989 w 1699901"/>
                  <a:gd name="connsiteY10" fmla="*/ 430485 h 443474"/>
                  <a:gd name="connsiteX11" fmla="*/ 0 w 1699901"/>
                  <a:gd name="connsiteY11" fmla="*/ 399127 h 443474"/>
                  <a:gd name="connsiteX12" fmla="*/ 0 w 1699901"/>
                  <a:gd name="connsiteY12" fmla="*/ 44347 h 443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99901" h="443474">
                    <a:moveTo>
                      <a:pt x="0" y="44347"/>
                    </a:moveTo>
                    <a:cubicBezTo>
                      <a:pt x="0" y="32585"/>
                      <a:pt x="4672" y="21306"/>
                      <a:pt x="12989" y="12989"/>
                    </a:cubicBezTo>
                    <a:cubicBezTo>
                      <a:pt x="21306" y="4672"/>
                      <a:pt x="32586" y="0"/>
                      <a:pt x="44347" y="0"/>
                    </a:cubicBezTo>
                    <a:lnTo>
                      <a:pt x="1655554" y="0"/>
                    </a:lnTo>
                    <a:cubicBezTo>
                      <a:pt x="1667316" y="0"/>
                      <a:pt x="1678595" y="4672"/>
                      <a:pt x="1686912" y="12989"/>
                    </a:cubicBezTo>
                    <a:cubicBezTo>
                      <a:pt x="1695229" y="21306"/>
                      <a:pt x="1699901" y="32586"/>
                      <a:pt x="1699901" y="44347"/>
                    </a:cubicBezTo>
                    <a:lnTo>
                      <a:pt x="1699901" y="399127"/>
                    </a:lnTo>
                    <a:cubicBezTo>
                      <a:pt x="1699901" y="410889"/>
                      <a:pt x="1695229" y="422168"/>
                      <a:pt x="1686912" y="430485"/>
                    </a:cubicBezTo>
                    <a:cubicBezTo>
                      <a:pt x="1678595" y="438802"/>
                      <a:pt x="1667315" y="443474"/>
                      <a:pt x="1655554" y="443474"/>
                    </a:cubicBezTo>
                    <a:lnTo>
                      <a:pt x="44347" y="443474"/>
                    </a:lnTo>
                    <a:cubicBezTo>
                      <a:pt x="32585" y="443474"/>
                      <a:pt x="21306" y="438802"/>
                      <a:pt x="12989" y="430485"/>
                    </a:cubicBezTo>
                    <a:cubicBezTo>
                      <a:pt x="4672" y="422168"/>
                      <a:pt x="0" y="410888"/>
                      <a:pt x="0" y="399127"/>
                    </a:cubicBezTo>
                    <a:lnTo>
                      <a:pt x="0" y="44347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81569" tIns="81569" rIns="81569" bIns="81569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l-PL" b="1" kern="1200" dirty="0" smtClean="0"/>
                  <a:t>Dyrektor CKE</a:t>
                </a:r>
                <a:endParaRPr lang="pl-PL" b="1" kern="1200" dirty="0"/>
              </a:p>
            </p:txBody>
          </p:sp>
        </p:grpSp>
        <p:sp>
          <p:nvSpPr>
            <p:cNvPr id="80" name="pole tekstowe 79"/>
            <p:cNvSpPr txBox="1"/>
            <p:nvPr/>
          </p:nvSpPr>
          <p:spPr>
            <a:xfrm>
              <a:off x="2002423" y="5877868"/>
              <a:ext cx="3247191" cy="462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pl-PL" sz="1200" b="1" dirty="0" smtClean="0"/>
                <a:t>podejmuje ostateczne rozstrzygnięcie. </a:t>
              </a:r>
              <a:r>
                <a:rPr lang="pl-PL" sz="1200" dirty="0" smtClean="0"/>
                <a:t/>
              </a:r>
              <a:br>
                <a:rPr lang="pl-PL" sz="1200" dirty="0" smtClean="0"/>
              </a:br>
              <a:r>
                <a:rPr lang="pl-PL" sz="1200" dirty="0" smtClean="0"/>
                <a:t>Nie służy na nie skarga do sądu administracyjnego</a:t>
              </a:r>
              <a:endParaRPr lang="pl-PL" sz="1200" dirty="0"/>
            </a:p>
          </p:txBody>
        </p:sp>
      </p:grpSp>
      <p:grpSp>
        <p:nvGrpSpPr>
          <p:cNvPr id="83" name="Grupa 107"/>
          <p:cNvGrpSpPr/>
          <p:nvPr/>
        </p:nvGrpSpPr>
        <p:grpSpPr>
          <a:xfrm>
            <a:off x="6352291" y="5166628"/>
            <a:ext cx="2732211" cy="669775"/>
            <a:chOff x="878680" y="2895470"/>
            <a:chExt cx="2850497" cy="512210"/>
          </a:xfrm>
        </p:grpSpPr>
        <p:grpSp>
          <p:nvGrpSpPr>
            <p:cNvPr id="84" name="Grupa 57"/>
            <p:cNvGrpSpPr/>
            <p:nvPr/>
          </p:nvGrpSpPr>
          <p:grpSpPr>
            <a:xfrm>
              <a:off x="878680" y="2895470"/>
              <a:ext cx="2798047" cy="503143"/>
              <a:chOff x="250986" y="4664541"/>
              <a:chExt cx="2585319" cy="503143"/>
            </a:xfrm>
          </p:grpSpPr>
          <p:sp>
            <p:nvSpPr>
              <p:cNvPr id="86" name="Dowolny kształt 85"/>
              <p:cNvSpPr/>
              <p:nvPr/>
            </p:nvSpPr>
            <p:spPr>
              <a:xfrm>
                <a:off x="250986" y="4664541"/>
                <a:ext cx="2585319" cy="503143"/>
              </a:xfrm>
              <a:custGeom>
                <a:avLst/>
                <a:gdLst>
                  <a:gd name="connsiteX0" fmla="*/ 0 w 4435641"/>
                  <a:gd name="connsiteY0" fmla="*/ 55882 h 558815"/>
                  <a:gd name="connsiteX1" fmla="*/ 16368 w 4435641"/>
                  <a:gd name="connsiteY1" fmla="*/ 16367 h 558815"/>
                  <a:gd name="connsiteX2" fmla="*/ 55883 w 4435641"/>
                  <a:gd name="connsiteY2" fmla="*/ 0 h 558815"/>
                  <a:gd name="connsiteX3" fmla="*/ 4379759 w 4435641"/>
                  <a:gd name="connsiteY3" fmla="*/ 0 h 558815"/>
                  <a:gd name="connsiteX4" fmla="*/ 4419274 w 4435641"/>
                  <a:gd name="connsiteY4" fmla="*/ 16368 h 558815"/>
                  <a:gd name="connsiteX5" fmla="*/ 4435641 w 4435641"/>
                  <a:gd name="connsiteY5" fmla="*/ 55883 h 558815"/>
                  <a:gd name="connsiteX6" fmla="*/ 4435641 w 4435641"/>
                  <a:gd name="connsiteY6" fmla="*/ 502933 h 558815"/>
                  <a:gd name="connsiteX7" fmla="*/ 4419274 w 4435641"/>
                  <a:gd name="connsiteY7" fmla="*/ 542448 h 558815"/>
                  <a:gd name="connsiteX8" fmla="*/ 4379759 w 4435641"/>
                  <a:gd name="connsiteY8" fmla="*/ 558815 h 558815"/>
                  <a:gd name="connsiteX9" fmla="*/ 55882 w 4435641"/>
                  <a:gd name="connsiteY9" fmla="*/ 558815 h 558815"/>
                  <a:gd name="connsiteX10" fmla="*/ 16367 w 4435641"/>
                  <a:gd name="connsiteY10" fmla="*/ 542448 h 558815"/>
                  <a:gd name="connsiteX11" fmla="*/ 0 w 4435641"/>
                  <a:gd name="connsiteY11" fmla="*/ 502933 h 558815"/>
                  <a:gd name="connsiteX12" fmla="*/ 0 w 4435641"/>
                  <a:gd name="connsiteY12" fmla="*/ 55882 h 558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35641" h="558815">
                    <a:moveTo>
                      <a:pt x="0" y="55882"/>
                    </a:moveTo>
                    <a:cubicBezTo>
                      <a:pt x="0" y="41061"/>
                      <a:pt x="5888" y="26847"/>
                      <a:pt x="16368" y="16367"/>
                    </a:cubicBezTo>
                    <a:cubicBezTo>
                      <a:pt x="26848" y="5887"/>
                      <a:pt x="41062" y="0"/>
                      <a:pt x="55883" y="0"/>
                    </a:cubicBezTo>
                    <a:lnTo>
                      <a:pt x="4379759" y="0"/>
                    </a:lnTo>
                    <a:cubicBezTo>
                      <a:pt x="4394580" y="0"/>
                      <a:pt x="4408794" y="5888"/>
                      <a:pt x="4419274" y="16368"/>
                    </a:cubicBezTo>
                    <a:cubicBezTo>
                      <a:pt x="4429754" y="26848"/>
                      <a:pt x="4435641" y="41062"/>
                      <a:pt x="4435641" y="55883"/>
                    </a:cubicBezTo>
                    <a:lnTo>
                      <a:pt x="4435641" y="502933"/>
                    </a:lnTo>
                    <a:cubicBezTo>
                      <a:pt x="4435641" y="517754"/>
                      <a:pt x="4429753" y="531968"/>
                      <a:pt x="4419274" y="542448"/>
                    </a:cubicBezTo>
                    <a:cubicBezTo>
                      <a:pt x="4408794" y="552928"/>
                      <a:pt x="4394580" y="558815"/>
                      <a:pt x="4379759" y="558815"/>
                    </a:cubicBezTo>
                    <a:lnTo>
                      <a:pt x="55882" y="558815"/>
                    </a:lnTo>
                    <a:cubicBezTo>
                      <a:pt x="41061" y="558815"/>
                      <a:pt x="26847" y="552927"/>
                      <a:pt x="16367" y="542448"/>
                    </a:cubicBezTo>
                    <a:cubicBezTo>
                      <a:pt x="5887" y="531968"/>
                      <a:pt x="0" y="517754"/>
                      <a:pt x="0" y="502933"/>
                    </a:cubicBezTo>
                    <a:lnTo>
                      <a:pt x="0" y="55882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0">
                <a:scrgbClr r="0" g="0" b="0"/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218740" tIns="113792" rIns="113793" bIns="113792" numCol="1" spcCol="1270" anchor="ctr" anchorCtr="0">
                <a:noAutofit/>
              </a:bodyPr>
              <a:lstStyle/>
              <a:p>
                <a:pPr marL="0" lvl="0" indent="0" algn="just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l-PL" sz="1600" kern="1200" dirty="0"/>
              </a:p>
            </p:txBody>
          </p:sp>
          <p:sp>
            <p:nvSpPr>
              <p:cNvPr id="87" name="Dowolny kształt 86"/>
              <p:cNvSpPr/>
              <p:nvPr/>
            </p:nvSpPr>
            <p:spPr>
              <a:xfrm>
                <a:off x="297570" y="4740439"/>
                <a:ext cx="1498656" cy="355921"/>
              </a:xfrm>
              <a:custGeom>
                <a:avLst/>
                <a:gdLst>
                  <a:gd name="connsiteX0" fmla="*/ 0 w 1699901"/>
                  <a:gd name="connsiteY0" fmla="*/ 44347 h 443474"/>
                  <a:gd name="connsiteX1" fmla="*/ 12989 w 1699901"/>
                  <a:gd name="connsiteY1" fmla="*/ 12989 h 443474"/>
                  <a:gd name="connsiteX2" fmla="*/ 44347 w 1699901"/>
                  <a:gd name="connsiteY2" fmla="*/ 0 h 443474"/>
                  <a:gd name="connsiteX3" fmla="*/ 1655554 w 1699901"/>
                  <a:gd name="connsiteY3" fmla="*/ 0 h 443474"/>
                  <a:gd name="connsiteX4" fmla="*/ 1686912 w 1699901"/>
                  <a:gd name="connsiteY4" fmla="*/ 12989 h 443474"/>
                  <a:gd name="connsiteX5" fmla="*/ 1699901 w 1699901"/>
                  <a:gd name="connsiteY5" fmla="*/ 44347 h 443474"/>
                  <a:gd name="connsiteX6" fmla="*/ 1699901 w 1699901"/>
                  <a:gd name="connsiteY6" fmla="*/ 399127 h 443474"/>
                  <a:gd name="connsiteX7" fmla="*/ 1686912 w 1699901"/>
                  <a:gd name="connsiteY7" fmla="*/ 430485 h 443474"/>
                  <a:gd name="connsiteX8" fmla="*/ 1655554 w 1699901"/>
                  <a:gd name="connsiteY8" fmla="*/ 443474 h 443474"/>
                  <a:gd name="connsiteX9" fmla="*/ 44347 w 1699901"/>
                  <a:gd name="connsiteY9" fmla="*/ 443474 h 443474"/>
                  <a:gd name="connsiteX10" fmla="*/ 12989 w 1699901"/>
                  <a:gd name="connsiteY10" fmla="*/ 430485 h 443474"/>
                  <a:gd name="connsiteX11" fmla="*/ 0 w 1699901"/>
                  <a:gd name="connsiteY11" fmla="*/ 399127 h 443474"/>
                  <a:gd name="connsiteX12" fmla="*/ 0 w 1699901"/>
                  <a:gd name="connsiteY12" fmla="*/ 44347 h 443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99901" h="443474">
                    <a:moveTo>
                      <a:pt x="0" y="44347"/>
                    </a:moveTo>
                    <a:cubicBezTo>
                      <a:pt x="0" y="32585"/>
                      <a:pt x="4672" y="21306"/>
                      <a:pt x="12989" y="12989"/>
                    </a:cubicBezTo>
                    <a:cubicBezTo>
                      <a:pt x="21306" y="4672"/>
                      <a:pt x="32586" y="0"/>
                      <a:pt x="44347" y="0"/>
                    </a:cubicBezTo>
                    <a:lnTo>
                      <a:pt x="1655554" y="0"/>
                    </a:lnTo>
                    <a:cubicBezTo>
                      <a:pt x="1667316" y="0"/>
                      <a:pt x="1678595" y="4672"/>
                      <a:pt x="1686912" y="12989"/>
                    </a:cubicBezTo>
                    <a:cubicBezTo>
                      <a:pt x="1695229" y="21306"/>
                      <a:pt x="1699901" y="32586"/>
                      <a:pt x="1699901" y="44347"/>
                    </a:cubicBezTo>
                    <a:lnTo>
                      <a:pt x="1699901" y="399127"/>
                    </a:lnTo>
                    <a:cubicBezTo>
                      <a:pt x="1699901" y="410889"/>
                      <a:pt x="1695229" y="422168"/>
                      <a:pt x="1686912" y="430485"/>
                    </a:cubicBezTo>
                    <a:cubicBezTo>
                      <a:pt x="1678595" y="438802"/>
                      <a:pt x="1667315" y="443474"/>
                      <a:pt x="1655554" y="443474"/>
                    </a:cubicBezTo>
                    <a:lnTo>
                      <a:pt x="44347" y="443474"/>
                    </a:lnTo>
                    <a:cubicBezTo>
                      <a:pt x="32585" y="443474"/>
                      <a:pt x="21306" y="438802"/>
                      <a:pt x="12989" y="430485"/>
                    </a:cubicBezTo>
                    <a:cubicBezTo>
                      <a:pt x="4672" y="422168"/>
                      <a:pt x="0" y="410888"/>
                      <a:pt x="0" y="399127"/>
                    </a:cubicBezTo>
                    <a:lnTo>
                      <a:pt x="0" y="44347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81569" tIns="81569" rIns="81569" bIns="81569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l-PL" b="1" kern="1200" dirty="0" smtClean="0"/>
                  <a:t>Dyrektor OKE</a:t>
                </a:r>
                <a:endParaRPr lang="pl-PL" sz="2000" b="1" kern="1200" dirty="0"/>
              </a:p>
            </p:txBody>
          </p:sp>
        </p:grpSp>
        <p:sp>
          <p:nvSpPr>
            <p:cNvPr id="85" name="pole tekstowe 84"/>
            <p:cNvSpPr txBox="1"/>
            <p:nvPr/>
          </p:nvSpPr>
          <p:spPr>
            <a:xfrm>
              <a:off x="2512794" y="2946015"/>
              <a:ext cx="12163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pl-PL" sz="1200" b="1" dirty="0" smtClean="0"/>
                <a:t>odstępuje </a:t>
              </a:r>
              <a:r>
                <a:rPr lang="pl-PL" sz="1200" dirty="0" smtClean="0"/>
                <a:t> od unieważnienia</a:t>
              </a:r>
              <a:r>
                <a:rPr lang="pl-PL" sz="1200" b="1" dirty="0" smtClean="0"/>
                <a:t> </a:t>
              </a:r>
              <a:endParaRPr lang="pl-PL" sz="1200" dirty="0"/>
            </a:p>
          </p:txBody>
        </p:sp>
      </p:grpSp>
      <p:grpSp>
        <p:nvGrpSpPr>
          <p:cNvPr id="88" name="Grupa 56"/>
          <p:cNvGrpSpPr/>
          <p:nvPr/>
        </p:nvGrpSpPr>
        <p:grpSpPr>
          <a:xfrm>
            <a:off x="3631775" y="5505546"/>
            <a:ext cx="5385833" cy="1189760"/>
            <a:chOff x="1166238" y="1973225"/>
            <a:chExt cx="5362607" cy="1189760"/>
          </a:xfrm>
        </p:grpSpPr>
        <p:graphicFrame>
          <p:nvGraphicFramePr>
            <p:cNvPr id="89" name="Diagram 88"/>
            <p:cNvGraphicFramePr/>
            <p:nvPr>
              <p:extLst/>
            </p:nvPr>
          </p:nvGraphicFramePr>
          <p:xfrm>
            <a:off x="1166238" y="1973225"/>
            <a:ext cx="5362607" cy="118976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7" r:lo="rId18" r:qs="rId19" r:cs="rId20"/>
            </a:graphicData>
          </a:graphic>
        </p:graphicFrame>
        <p:sp>
          <p:nvSpPr>
            <p:cNvPr id="90" name="pole tekstowe 89"/>
            <p:cNvSpPr txBox="1"/>
            <p:nvPr/>
          </p:nvSpPr>
          <p:spPr>
            <a:xfrm>
              <a:off x="2387193" y="2621616"/>
              <a:ext cx="41270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pl-PL" sz="1200" b="1" dirty="0" smtClean="0"/>
                <a:t>może wnieść </a:t>
              </a:r>
              <a:r>
                <a:rPr lang="pl-PL" sz="1200" dirty="0" smtClean="0"/>
                <a:t>do dyrektora CKE, za pośrednictwem dyrektora OKE, zastrzeżenie do rozstrzygnięcia dyrektora OKE</a:t>
              </a:r>
              <a:r>
                <a:rPr lang="pl-PL" sz="1200" b="1" dirty="0" smtClean="0"/>
                <a:t> </a:t>
              </a:r>
              <a:endParaRPr lang="pl-PL" sz="1200" dirty="0"/>
            </a:p>
          </p:txBody>
        </p:sp>
      </p:grpSp>
      <p:cxnSp>
        <p:nvCxnSpPr>
          <p:cNvPr id="91" name="Łącznik prosty ze strzałką 90"/>
          <p:cNvCxnSpPr/>
          <p:nvPr/>
        </p:nvCxnSpPr>
        <p:spPr>
          <a:xfrm flipV="1">
            <a:off x="4667290" y="5824728"/>
            <a:ext cx="1761533" cy="331591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Łącznik prosty ze strzałką 91"/>
          <p:cNvCxnSpPr/>
          <p:nvPr/>
        </p:nvCxnSpPr>
        <p:spPr>
          <a:xfrm flipV="1">
            <a:off x="4686546" y="4789531"/>
            <a:ext cx="9621" cy="1386040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Łącznik prosty ze strzałką 92"/>
          <p:cNvCxnSpPr/>
          <p:nvPr/>
        </p:nvCxnSpPr>
        <p:spPr>
          <a:xfrm>
            <a:off x="1144444" y="5896436"/>
            <a:ext cx="2679197" cy="301986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pole tekstowe 93"/>
          <p:cNvSpPr txBox="1"/>
          <p:nvPr/>
        </p:nvSpPr>
        <p:spPr>
          <a:xfrm>
            <a:off x="4755843" y="4961193"/>
            <a:ext cx="146304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pl-PL" sz="1200" b="1" i="1" dirty="0" smtClean="0"/>
              <a:t>7 dni </a:t>
            </a:r>
            <a:r>
              <a:rPr lang="pl-PL" sz="1200" i="1" dirty="0" smtClean="0"/>
              <a:t>od otrzymania </a:t>
            </a:r>
            <a:br>
              <a:rPr lang="pl-PL" sz="1200" i="1" dirty="0" smtClean="0"/>
            </a:br>
            <a:r>
              <a:rPr lang="pl-PL" sz="1200" i="1" dirty="0" smtClean="0"/>
              <a:t>zastrzeżeń </a:t>
            </a:r>
            <a:br>
              <a:rPr lang="pl-PL" sz="1200" i="1" dirty="0" smtClean="0"/>
            </a:br>
            <a:r>
              <a:rPr lang="pl-PL" sz="1200" i="1" dirty="0" smtClean="0"/>
              <a:t>z dokumentacją OKE</a:t>
            </a:r>
            <a:endParaRPr lang="pl-PL" sz="1200" i="1" dirty="0"/>
          </a:p>
        </p:txBody>
      </p:sp>
      <p:cxnSp>
        <p:nvCxnSpPr>
          <p:cNvPr id="95" name="Łącznik prosty ze strzałką 94"/>
          <p:cNvCxnSpPr/>
          <p:nvPr/>
        </p:nvCxnSpPr>
        <p:spPr>
          <a:xfrm>
            <a:off x="730557" y="2229211"/>
            <a:ext cx="1" cy="577516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Łącznik prosty ze strzałką 95"/>
          <p:cNvCxnSpPr/>
          <p:nvPr/>
        </p:nvCxnSpPr>
        <p:spPr>
          <a:xfrm>
            <a:off x="1817235" y="1449369"/>
            <a:ext cx="0" cy="471638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pole tekstowe 96"/>
          <p:cNvSpPr txBox="1"/>
          <p:nvPr/>
        </p:nvSpPr>
        <p:spPr>
          <a:xfrm>
            <a:off x="5354386" y="5676962"/>
            <a:ext cx="579737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cap="rnd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400" dirty="0" smtClean="0"/>
              <a:t>albo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19419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91277" y="0"/>
            <a:ext cx="7704667" cy="940084"/>
          </a:xfrm>
        </p:spPr>
        <p:txBody>
          <a:bodyPr>
            <a:noAutofit/>
          </a:bodyPr>
          <a:lstStyle/>
          <a:p>
            <a:r>
              <a:rPr lang="pl-PL" sz="2400" dirty="0" smtClean="0"/>
              <a:t>Wgląd do sprawdzonej pracy egzaminacyjnej</a:t>
            </a:r>
            <a:endParaRPr lang="pl-PL" sz="2400" dirty="0"/>
          </a:p>
        </p:txBody>
      </p:sp>
      <p:sp>
        <p:nvSpPr>
          <p:cNvPr id="54" name="Symbol zastępczy zawartości 2"/>
          <p:cNvSpPr txBox="1">
            <a:spLocks/>
          </p:cNvSpPr>
          <p:nvPr/>
        </p:nvSpPr>
        <p:spPr>
          <a:xfrm>
            <a:off x="740664" y="1040972"/>
            <a:ext cx="7955280" cy="56798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ClrTx/>
              <a:buSzPct val="120000"/>
              <a:buFont typeface="+mj-lt"/>
              <a:buAutoNum type="arabicPeriod"/>
            </a:pPr>
            <a:r>
              <a:rPr lang="pl-PL" sz="1800" dirty="0" smtClean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Absolwent ma prawo wglądu do sprawdzonej i ocenionej pracy egzaminacyjnej, wyklucza się z wglądów pełnomocników.</a:t>
            </a:r>
          </a:p>
          <a:p>
            <a:pPr marL="457200" indent="-457200" algn="just">
              <a:buClrTx/>
              <a:buSzPct val="120000"/>
              <a:buFont typeface="+mj-lt"/>
              <a:buAutoNum type="arabicPeriod"/>
            </a:pPr>
            <a:r>
              <a:rPr lang="pl-PL" sz="1800" spc="-60" dirty="0" smtClean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Miejsce i czas wglądu wskazuje dyrektor okręgowej komisji egzaminacyjnej.</a:t>
            </a:r>
          </a:p>
          <a:p>
            <a:pPr marL="457200" indent="-457200" algn="just">
              <a:buClrTx/>
              <a:buSzPct val="120000"/>
              <a:buFont typeface="+mj-lt"/>
              <a:buAutoNum type="arabicPeriod"/>
            </a:pPr>
            <a:r>
              <a:rPr lang="pl-PL" sz="1800" spc="-60" dirty="0" smtClean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Wgląd jest możliwy do 6 miesięcy od dnia przekazania informacji o szczegółowych wynikach egzaminu.</a:t>
            </a:r>
          </a:p>
          <a:p>
            <a:pPr marL="457200" indent="-457200" algn="just">
              <a:buClrTx/>
              <a:buSzPct val="120000"/>
              <a:buFont typeface="+mj-lt"/>
              <a:buAutoNum type="arabicPeriod"/>
            </a:pPr>
            <a:r>
              <a:rPr lang="pl-PL" sz="1800" dirty="0" smtClean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Wniosek o wgląd składa się do dyrektora właściwej komisji okręgowej.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/>
          <a:srcRect t="22557"/>
          <a:stretch/>
        </p:blipFill>
        <p:spPr>
          <a:xfrm>
            <a:off x="1389887" y="3179206"/>
            <a:ext cx="7306057" cy="354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9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91277" y="0"/>
            <a:ext cx="7704667" cy="940084"/>
          </a:xfrm>
        </p:spPr>
        <p:txBody>
          <a:bodyPr>
            <a:noAutofit/>
          </a:bodyPr>
          <a:lstStyle/>
          <a:p>
            <a:r>
              <a:rPr lang="pl-PL" sz="2400" dirty="0" smtClean="0"/>
              <a:t>Wgląd do sprawdzonej pracy egzaminacyjnej</a:t>
            </a:r>
            <a:endParaRPr lang="pl-PL" sz="2400" dirty="0"/>
          </a:p>
        </p:txBody>
      </p:sp>
      <p:sp>
        <p:nvSpPr>
          <p:cNvPr id="54" name="Symbol zastępczy zawartości 2"/>
          <p:cNvSpPr txBox="1">
            <a:spLocks/>
          </p:cNvSpPr>
          <p:nvPr/>
        </p:nvSpPr>
        <p:spPr>
          <a:xfrm>
            <a:off x="607229" y="1243584"/>
            <a:ext cx="7960699" cy="47823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Tx/>
              <a:buSzPct val="120000"/>
              <a:buNone/>
            </a:pPr>
            <a:r>
              <a:rPr lang="pl-PL" sz="1800" dirty="0" smtClean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5. We wniosku należy wskazać: </a:t>
            </a:r>
          </a:p>
          <a:p>
            <a:pPr lvl="1" algn="just">
              <a:buFont typeface="Arial"/>
              <a:buNone/>
            </a:pPr>
            <a:r>
              <a:rPr lang="pl-PL" sz="1800" dirty="0" smtClean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a.  imię i nazwisko zdającego </a:t>
            </a:r>
          </a:p>
          <a:p>
            <a:pPr lvl="1" algn="just">
              <a:buFont typeface="Arial"/>
              <a:buNone/>
            </a:pPr>
            <a:r>
              <a:rPr lang="pl-PL" sz="1800" dirty="0" smtClean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b.  PESEL zdającego </a:t>
            </a:r>
          </a:p>
          <a:p>
            <a:pPr lvl="1" algn="just">
              <a:buFont typeface="Arial"/>
              <a:buNone/>
            </a:pPr>
            <a:r>
              <a:rPr lang="pl-PL" sz="1800" dirty="0" smtClean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c.  dane teleadresowe osoby dokonującej wglądu, w tym adres pocztowy oraz – jeżeli to tylko możliwe – adres e-mail oraz numer telefonu komórkowego lub inny sposób kontaktu umożliwiający jak najszybsze przekazanie informacji o wyznaczonym terminie wglądu </a:t>
            </a:r>
          </a:p>
          <a:p>
            <a:pPr lvl="1" algn="just">
              <a:buNone/>
            </a:pPr>
            <a:r>
              <a:rPr lang="pl-PL" sz="1800" dirty="0" smtClean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d. </a:t>
            </a:r>
            <a:r>
              <a:rPr lang="pl-PL" sz="1800" dirty="0" smtClean="0">
                <a:solidFill>
                  <a:schemeClr val="tx1"/>
                </a:solidFill>
              </a:rPr>
              <a:t>przedmiot i poziom egzaminu, którego wgląd dotyczy</a:t>
            </a:r>
            <a:r>
              <a:rPr lang="pl-PL" sz="1800" dirty="0" smtClean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.</a:t>
            </a:r>
            <a:endParaRPr lang="pl-PL" sz="1800" dirty="0">
              <a:solidFill>
                <a:schemeClr val="tx1"/>
              </a:solidFill>
              <a:effectLst>
                <a:glow rad="63500">
                  <a:schemeClr val="bg1">
                    <a:alpha val="32000"/>
                  </a:schemeClr>
                </a:glow>
              </a:effectLst>
            </a:endParaRPr>
          </a:p>
          <a:p>
            <a:pPr algn="just">
              <a:buNone/>
            </a:pPr>
            <a:r>
              <a:rPr lang="pl-PL" sz="1800" dirty="0" smtClean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6. Termin </a:t>
            </a:r>
            <a:r>
              <a:rPr lang="pl-PL" sz="1800" dirty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wglądu (dzień oraz godzinę) wyznacza się w ciągu nie więcej niż </a:t>
            </a:r>
            <a:r>
              <a:rPr lang="pl-PL" sz="1800" b="1" dirty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5 dni </a:t>
            </a:r>
            <a:r>
              <a:rPr lang="pl-PL" sz="1800" dirty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roboczych od otrzymania wniosku o wgląd, informując o </a:t>
            </a:r>
            <a:r>
              <a:rPr lang="pl-PL" sz="1800" dirty="0" smtClean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nim wnioskodawcę</a:t>
            </a:r>
            <a:r>
              <a:rPr lang="pl-PL" dirty="0" smtClean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.</a:t>
            </a:r>
          </a:p>
          <a:p>
            <a:pPr marL="342900" indent="-342900" algn="just">
              <a:buClrTx/>
              <a:buSzPct val="100000"/>
              <a:buFont typeface="+mj-lt"/>
              <a:buAutoNum type="arabicPeriod" startAt="7"/>
            </a:pPr>
            <a:r>
              <a:rPr lang="pl-PL" sz="1800" dirty="0" smtClean="0">
                <a:solidFill>
                  <a:schemeClr val="tx1"/>
                </a:solidFill>
              </a:rPr>
              <a:t>W szczególnych </a:t>
            </a:r>
            <a:r>
              <a:rPr lang="pl-PL" sz="1800" dirty="0">
                <a:solidFill>
                  <a:schemeClr val="tx1"/>
                </a:solidFill>
              </a:rPr>
              <a:t>oraz uzasadnionych przypadkach wynikających </a:t>
            </a:r>
            <a:r>
              <a:rPr lang="pl-PL" sz="1800" dirty="0" smtClean="0">
                <a:solidFill>
                  <a:schemeClr val="tx1"/>
                </a:solidFill>
              </a:rPr>
              <a:t/>
            </a:r>
            <a:br>
              <a:rPr lang="pl-PL" sz="1800" dirty="0" smtClean="0">
                <a:solidFill>
                  <a:schemeClr val="tx1"/>
                </a:solidFill>
              </a:rPr>
            </a:br>
            <a:r>
              <a:rPr lang="pl-PL" sz="1800" dirty="0" smtClean="0">
                <a:solidFill>
                  <a:schemeClr val="tx1"/>
                </a:solidFill>
              </a:rPr>
              <a:t>z </a:t>
            </a:r>
            <a:r>
              <a:rPr lang="pl-PL" sz="1800" dirty="0">
                <a:solidFill>
                  <a:schemeClr val="tx1"/>
                </a:solidFill>
              </a:rPr>
              <a:t>niepełnosprawności absolwenta dyrektor OKE może wyrazić zgodę </a:t>
            </a:r>
            <a:r>
              <a:rPr lang="pl-PL" sz="1800" dirty="0" smtClean="0">
                <a:solidFill>
                  <a:schemeClr val="tx1"/>
                </a:solidFill>
              </a:rPr>
              <a:t/>
            </a:r>
            <a:br>
              <a:rPr lang="pl-PL" sz="1800" dirty="0" smtClean="0">
                <a:solidFill>
                  <a:schemeClr val="tx1"/>
                </a:solidFill>
              </a:rPr>
            </a:br>
            <a:r>
              <a:rPr lang="pl-PL" sz="1800" dirty="0" smtClean="0">
                <a:solidFill>
                  <a:schemeClr val="tx1"/>
                </a:solidFill>
              </a:rPr>
              <a:t>na </a:t>
            </a:r>
            <a:r>
              <a:rPr lang="pl-PL" sz="1800" dirty="0">
                <a:solidFill>
                  <a:schemeClr val="tx1"/>
                </a:solidFill>
              </a:rPr>
              <a:t>zorganizowanie i przeprowadzenie wglądu poza siedzibą komisji okręgowej. </a:t>
            </a:r>
            <a:endParaRPr lang="pl-PL" dirty="0">
              <a:solidFill>
                <a:schemeClr val="tx1"/>
              </a:solidFill>
              <a:effectLst>
                <a:glow rad="63500">
                  <a:schemeClr val="bg1">
                    <a:alpha val="32000"/>
                  </a:schemeClr>
                </a:glow>
              </a:effectLst>
            </a:endParaRPr>
          </a:p>
          <a:p>
            <a:pPr lvl="2" algn="just">
              <a:buNone/>
            </a:pPr>
            <a:endParaRPr lang="pl-PL" dirty="0" smtClean="0">
              <a:solidFill>
                <a:schemeClr val="tx1"/>
              </a:solidFill>
              <a:effectLst>
                <a:glow rad="63500">
                  <a:schemeClr val="bg1">
                    <a:alpha val="32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419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91277" y="0"/>
            <a:ext cx="7704667" cy="940084"/>
          </a:xfrm>
        </p:spPr>
        <p:txBody>
          <a:bodyPr>
            <a:noAutofit/>
          </a:bodyPr>
          <a:lstStyle/>
          <a:p>
            <a:r>
              <a:rPr lang="pl-PL" sz="2400" dirty="0" smtClean="0"/>
              <a:t>Zasady wglądu</a:t>
            </a:r>
            <a:endParaRPr lang="pl-PL" sz="2400" dirty="0"/>
          </a:p>
        </p:txBody>
      </p:sp>
      <p:sp>
        <p:nvSpPr>
          <p:cNvPr id="3" name="Symbol zastępczy zawartości 2"/>
          <p:cNvSpPr txBox="1">
            <a:spLocks/>
          </p:cNvSpPr>
          <p:nvPr/>
        </p:nvSpPr>
        <p:spPr>
          <a:xfrm>
            <a:off x="336885" y="1106905"/>
            <a:ext cx="8547234" cy="48275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Tx/>
              <a:buNone/>
            </a:pPr>
            <a:r>
              <a:rPr lang="pl-PL" sz="1800" dirty="0" smtClean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Zasady wglądu – </a:t>
            </a:r>
            <a:r>
              <a:rPr lang="pl-PL" sz="1800" dirty="0" err="1" smtClean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str</a:t>
            </a:r>
            <a:r>
              <a:rPr lang="pl-PL" sz="1800" dirty="0" smtClean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 </a:t>
            </a:r>
            <a:r>
              <a:rPr lang="pl-PL" sz="1800" dirty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78-79 </a:t>
            </a:r>
            <a:r>
              <a:rPr lang="pl-PL" sz="1800" dirty="0" smtClean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 </a:t>
            </a:r>
          </a:p>
          <a:p>
            <a:pPr marL="0" indent="0" algn="just">
              <a:buClrTx/>
              <a:buNone/>
            </a:pPr>
            <a:endParaRPr lang="pl-PL" sz="1800" dirty="0" smtClean="0">
              <a:solidFill>
                <a:schemeClr val="tx1"/>
              </a:solidFill>
              <a:effectLst>
                <a:glow rad="63500">
                  <a:schemeClr val="bg1">
                    <a:alpha val="32000"/>
                  </a:schemeClr>
                </a:glow>
              </a:effectLst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427" y="1618487"/>
            <a:ext cx="5864079" cy="416966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91386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47627" y="94891"/>
            <a:ext cx="7704667" cy="1301261"/>
          </a:xfrm>
        </p:spPr>
        <p:txBody>
          <a:bodyPr/>
          <a:lstStyle/>
          <a:p>
            <a:r>
              <a:rPr lang="pl-PL" dirty="0" smtClean="0"/>
              <a:t>Rozporządzenie  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49" y="1602537"/>
            <a:ext cx="9290649" cy="3896538"/>
          </a:xfrm>
        </p:spPr>
      </p:pic>
    </p:spTree>
    <p:extLst>
      <p:ext uri="{BB962C8B-B14F-4D97-AF65-F5344CB8AC3E}">
        <p14:creationId xmlns:p14="http://schemas.microsoft.com/office/powerpoint/2010/main" val="387069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91277" y="0"/>
            <a:ext cx="7704667" cy="940084"/>
          </a:xfrm>
        </p:spPr>
        <p:txBody>
          <a:bodyPr>
            <a:noAutofit/>
          </a:bodyPr>
          <a:lstStyle/>
          <a:p>
            <a:r>
              <a:rPr lang="pl-PL" sz="2400" dirty="0" smtClean="0"/>
              <a:t>Weryfikacja sumy punktów</a:t>
            </a:r>
            <a:endParaRPr lang="pl-PL" sz="2400" dirty="0"/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473741" y="988917"/>
            <a:ext cx="8197293" cy="49869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Tx/>
              <a:buSzPct val="120000"/>
              <a:buNone/>
            </a:pPr>
            <a:r>
              <a:rPr lang="pl-PL" sz="1800" dirty="0" smtClean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Absolwent może zwrócić się z wnioskiem o weryfikację sumy punktów</a:t>
            </a:r>
          </a:p>
          <a:p>
            <a:pPr marL="0" indent="0" algn="just">
              <a:buClrTx/>
              <a:buSzPct val="120000"/>
              <a:buNone/>
            </a:pPr>
            <a:endParaRPr lang="pl-PL" sz="1800" dirty="0">
              <a:solidFill>
                <a:schemeClr val="tx1"/>
              </a:solidFill>
              <a:effectLst>
                <a:glow rad="63500">
                  <a:schemeClr val="bg1">
                    <a:alpha val="32000"/>
                  </a:schemeClr>
                </a:glow>
              </a:effectLst>
            </a:endParaRPr>
          </a:p>
          <a:p>
            <a:pPr marL="0" indent="0" algn="just">
              <a:buClrTx/>
              <a:buSzPct val="120000"/>
              <a:buNone/>
            </a:pPr>
            <a:endParaRPr lang="pl-PL" sz="1800" dirty="0" smtClean="0">
              <a:solidFill>
                <a:schemeClr val="tx1"/>
              </a:solidFill>
              <a:effectLst>
                <a:glow rad="63500">
                  <a:schemeClr val="bg1">
                    <a:alpha val="32000"/>
                  </a:schemeClr>
                </a:glow>
              </a:effectLst>
            </a:endParaRPr>
          </a:p>
          <a:p>
            <a:pPr marL="0" indent="0" algn="just">
              <a:buClrTx/>
              <a:buSzPct val="120000"/>
              <a:buNone/>
            </a:pPr>
            <a:endParaRPr lang="pl-PL" sz="1800" dirty="0">
              <a:solidFill>
                <a:schemeClr val="tx1"/>
              </a:solidFill>
              <a:effectLst>
                <a:glow rad="63500">
                  <a:schemeClr val="bg1">
                    <a:alpha val="32000"/>
                  </a:schemeClr>
                </a:glow>
              </a:effectLst>
            </a:endParaRPr>
          </a:p>
          <a:p>
            <a:pPr marL="0" indent="0" algn="just">
              <a:buClrTx/>
              <a:buSzPct val="120000"/>
              <a:buNone/>
            </a:pPr>
            <a:endParaRPr lang="pl-PL" sz="1800" dirty="0" smtClean="0">
              <a:solidFill>
                <a:schemeClr val="tx1"/>
              </a:solidFill>
              <a:effectLst>
                <a:glow rad="63500">
                  <a:schemeClr val="bg1">
                    <a:alpha val="32000"/>
                  </a:schemeClr>
                </a:glow>
              </a:effectLst>
            </a:endParaRPr>
          </a:p>
          <a:p>
            <a:pPr marL="0" indent="0" algn="just">
              <a:buClrTx/>
              <a:buSzPct val="120000"/>
              <a:buNone/>
            </a:pPr>
            <a:endParaRPr lang="pl-PL" sz="1800" dirty="0">
              <a:solidFill>
                <a:schemeClr val="tx1"/>
              </a:solidFill>
              <a:effectLst>
                <a:glow rad="63500">
                  <a:schemeClr val="bg1">
                    <a:alpha val="32000"/>
                  </a:schemeClr>
                </a:glow>
              </a:effectLst>
            </a:endParaRPr>
          </a:p>
          <a:p>
            <a:pPr marL="0" indent="0" algn="just">
              <a:buClrTx/>
              <a:buSzPct val="120000"/>
              <a:buNone/>
            </a:pPr>
            <a:endParaRPr lang="pl-PL" sz="1800" dirty="0" smtClean="0">
              <a:solidFill>
                <a:schemeClr val="tx1"/>
              </a:solidFill>
              <a:effectLst>
                <a:glow rad="63500">
                  <a:schemeClr val="bg1">
                    <a:alpha val="32000"/>
                  </a:schemeClr>
                </a:glow>
              </a:effectLst>
            </a:endParaRPr>
          </a:p>
          <a:p>
            <a:pPr marL="0" indent="0" algn="just">
              <a:buClrTx/>
              <a:buSzPct val="120000"/>
              <a:buNone/>
            </a:pPr>
            <a:endParaRPr lang="pl-PL" sz="1800" dirty="0">
              <a:solidFill>
                <a:schemeClr val="tx1"/>
              </a:solidFill>
              <a:effectLst>
                <a:glow rad="63500">
                  <a:schemeClr val="bg1">
                    <a:alpha val="32000"/>
                  </a:schemeClr>
                </a:glow>
              </a:effectLst>
            </a:endParaRPr>
          </a:p>
          <a:p>
            <a:pPr marL="0" indent="0" algn="just">
              <a:buClrTx/>
              <a:buSzPct val="120000"/>
              <a:buNone/>
            </a:pPr>
            <a:endParaRPr lang="pl-PL" sz="1800" dirty="0" smtClean="0">
              <a:solidFill>
                <a:schemeClr val="tx1"/>
              </a:solidFill>
              <a:effectLst>
                <a:glow rad="63500">
                  <a:schemeClr val="bg1">
                    <a:alpha val="32000"/>
                  </a:schemeClr>
                </a:glow>
              </a:effectLst>
            </a:endParaRPr>
          </a:p>
          <a:p>
            <a:pPr marL="0" indent="0" algn="just">
              <a:buClrTx/>
              <a:buSzPct val="120000"/>
              <a:buNone/>
            </a:pPr>
            <a:endParaRPr lang="pl-PL" sz="1800" dirty="0">
              <a:solidFill>
                <a:schemeClr val="tx1"/>
              </a:solidFill>
              <a:effectLst>
                <a:glow rad="63500">
                  <a:schemeClr val="bg1">
                    <a:alpha val="32000"/>
                  </a:schemeClr>
                </a:glow>
              </a:effectLst>
            </a:endParaRPr>
          </a:p>
          <a:p>
            <a:pPr marL="0" indent="0" algn="just">
              <a:buClrTx/>
              <a:buSzPct val="120000"/>
              <a:buNone/>
            </a:pPr>
            <a:endParaRPr lang="pl-PL" sz="1800" dirty="0" smtClean="0">
              <a:solidFill>
                <a:schemeClr val="tx1"/>
              </a:solidFill>
              <a:effectLst>
                <a:glow rad="63500">
                  <a:schemeClr val="bg1">
                    <a:alpha val="32000"/>
                  </a:schemeClr>
                </a:glow>
              </a:effectLst>
            </a:endParaRPr>
          </a:p>
          <a:p>
            <a:pPr marL="0" indent="0" algn="just">
              <a:buClrTx/>
              <a:buSzPct val="120000"/>
              <a:buNone/>
            </a:pPr>
            <a:r>
              <a:rPr lang="pl-PL" sz="1800" b="1" dirty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w terminie 2 dni </a:t>
            </a:r>
            <a:r>
              <a:rPr lang="pl-PL" sz="1800" dirty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roboczych od dnia dokonania </a:t>
            </a:r>
            <a:r>
              <a:rPr lang="pl-PL" sz="1800" dirty="0" smtClean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wglądu.</a:t>
            </a:r>
          </a:p>
        </p:txBody>
      </p:sp>
      <p:grpSp>
        <p:nvGrpSpPr>
          <p:cNvPr id="8" name="Grupa 7"/>
          <p:cNvGrpSpPr/>
          <p:nvPr/>
        </p:nvGrpSpPr>
        <p:grpSpPr>
          <a:xfrm>
            <a:off x="1125717" y="1412523"/>
            <a:ext cx="6876860" cy="4003457"/>
            <a:chOff x="1535620" y="1391503"/>
            <a:chExt cx="6876860" cy="4003457"/>
          </a:xfrm>
        </p:grpSpPr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63052" y="1677253"/>
              <a:ext cx="6803708" cy="3027045"/>
            </a:xfrm>
            <a:prstGeom prst="rect">
              <a:avLst/>
            </a:prstGeom>
          </p:spPr>
        </p:pic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35620" y="4698267"/>
              <a:ext cx="6876860" cy="657225"/>
            </a:xfrm>
            <a:prstGeom prst="rect">
              <a:avLst/>
            </a:prstGeom>
          </p:spPr>
        </p:pic>
        <p:sp>
          <p:nvSpPr>
            <p:cNvPr id="6" name="Elipsa 5"/>
            <p:cNvSpPr/>
            <p:nvPr/>
          </p:nvSpPr>
          <p:spPr>
            <a:xfrm>
              <a:off x="5650992" y="5010912"/>
              <a:ext cx="1435608" cy="384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7" name="Obraz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3052" y="1391503"/>
              <a:ext cx="6803708" cy="285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952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91277" y="0"/>
            <a:ext cx="7704667" cy="940084"/>
          </a:xfrm>
        </p:spPr>
        <p:txBody>
          <a:bodyPr>
            <a:noAutofit/>
          </a:bodyPr>
          <a:lstStyle/>
          <a:p>
            <a:r>
              <a:rPr lang="pl-PL" sz="2400" dirty="0" smtClean="0"/>
              <a:t>Weryfikacja sumy punktów</a:t>
            </a:r>
            <a:endParaRPr lang="pl-PL" sz="2400" dirty="0"/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804672" y="2053904"/>
            <a:ext cx="7507224" cy="24998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Tx/>
              <a:buSzPct val="120000"/>
              <a:buNone/>
            </a:pPr>
            <a:r>
              <a:rPr lang="pl-PL" sz="1800" dirty="0" smtClean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Dyrektor OKE informuje pisemnie absolwenta o wyniku weryfikacji sumy punktów, w terminie </a:t>
            </a:r>
            <a:r>
              <a:rPr lang="pl-PL" sz="1800" b="1" dirty="0" smtClean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14 dni</a:t>
            </a:r>
            <a:r>
              <a:rPr lang="pl-PL" sz="1800" dirty="0" smtClean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 od dnia otrzymania wniosku.</a:t>
            </a:r>
          </a:p>
          <a:p>
            <a:pPr marL="0" indent="0" algn="just">
              <a:buClrTx/>
              <a:buSzPct val="120000"/>
              <a:buNone/>
            </a:pPr>
            <a:endParaRPr lang="pl-PL" sz="1800" dirty="0" smtClean="0">
              <a:solidFill>
                <a:schemeClr val="tx1"/>
              </a:solidFill>
              <a:effectLst>
                <a:glow rad="63500">
                  <a:schemeClr val="bg1">
                    <a:alpha val="32000"/>
                  </a:schemeClr>
                </a:glow>
              </a:effectLst>
            </a:endParaRPr>
          </a:p>
          <a:p>
            <a:pPr marL="0" indent="0" algn="just">
              <a:buClrTx/>
              <a:buSzPct val="120000"/>
              <a:buNone/>
            </a:pPr>
            <a:r>
              <a:rPr lang="pl-PL" sz="1800" dirty="0" smtClean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Jeżeli w wyniku weryfikacji suma punktów została podwyższona, dyrektor OKE ustala nowy wyniki egzaminu maturalnego oraz wydaje nowe świadectwo lub aneks do świadectwa oraz </a:t>
            </a:r>
            <a:r>
              <a:rPr lang="pl-PL" sz="1800" dirty="0" smtClean="0">
                <a:solidFill>
                  <a:schemeClr val="tx1"/>
                </a:solidFill>
              </a:rPr>
              <a:t>anuluje wydane wcześniej świadectwo dojrzałości.</a:t>
            </a:r>
            <a:endParaRPr lang="pl-PL" sz="1800" dirty="0" smtClean="0">
              <a:solidFill>
                <a:schemeClr val="tx1"/>
              </a:solidFill>
              <a:effectLst>
                <a:glow rad="63500">
                  <a:schemeClr val="bg1">
                    <a:alpha val="32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844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91277" y="0"/>
            <a:ext cx="7704667" cy="940084"/>
          </a:xfrm>
        </p:spPr>
        <p:txBody>
          <a:bodyPr>
            <a:noAutofit/>
          </a:bodyPr>
          <a:lstStyle/>
          <a:p>
            <a:r>
              <a:rPr lang="pl-PL" sz="2400" dirty="0" smtClean="0"/>
              <a:t>Kolegium Arbitrażu Egzaminacyjnego</a:t>
            </a:r>
            <a:endParaRPr lang="pl-PL" sz="2400" dirty="0"/>
          </a:p>
        </p:txBody>
      </p:sp>
      <p:grpSp>
        <p:nvGrpSpPr>
          <p:cNvPr id="25" name="Grupa 24"/>
          <p:cNvGrpSpPr/>
          <p:nvPr/>
        </p:nvGrpSpPr>
        <p:grpSpPr>
          <a:xfrm>
            <a:off x="829568" y="1050110"/>
            <a:ext cx="7098950" cy="4211779"/>
            <a:chOff x="724746" y="999632"/>
            <a:chExt cx="7274221" cy="4450192"/>
          </a:xfrm>
        </p:grpSpPr>
        <p:pic>
          <p:nvPicPr>
            <p:cNvPr id="20" name="Obraz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4746" y="1271016"/>
              <a:ext cx="7274221" cy="4178808"/>
            </a:xfrm>
            <a:prstGeom prst="rect">
              <a:avLst/>
            </a:prstGeom>
          </p:spPr>
        </p:pic>
        <p:pic>
          <p:nvPicPr>
            <p:cNvPr id="22" name="Obraz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3051" y="999632"/>
              <a:ext cx="7134797" cy="266700"/>
            </a:xfrm>
            <a:prstGeom prst="rect">
              <a:avLst/>
            </a:prstGeom>
          </p:spPr>
        </p:pic>
      </p:grpSp>
      <p:sp>
        <p:nvSpPr>
          <p:cNvPr id="30" name="Prostokąt 29"/>
          <p:cNvSpPr/>
          <p:nvPr/>
        </p:nvSpPr>
        <p:spPr>
          <a:xfrm>
            <a:off x="829568" y="5261889"/>
            <a:ext cx="8020404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***W 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uzasadnieniu należy wykazać, że rozwiązanie (1) jest merytorycznie poprawne i (2) spełnia warunki określone w poleceniu </a:t>
            </a:r>
            <a:endParaRPr lang="pl-PL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pl-PL" sz="500" dirty="0">
              <a:latin typeface="Times New Roman" panose="02020603050405020304" pitchFamily="18" charset="0"/>
            </a:endParaRPr>
          </a:p>
          <a:p>
            <a:pPr algn="r"/>
            <a:r>
              <a:rPr lang="pl-PL" dirty="0" smtClean="0"/>
              <a:t>Procedury odwołania opisane na str.80-81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7014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91277" y="0"/>
            <a:ext cx="7704667" cy="940084"/>
          </a:xfrm>
        </p:spPr>
        <p:txBody>
          <a:bodyPr>
            <a:noAutofit/>
          </a:bodyPr>
          <a:lstStyle/>
          <a:p>
            <a:r>
              <a:rPr lang="pl-PL" sz="2400" dirty="0" smtClean="0"/>
              <a:t>Terminy</a:t>
            </a:r>
            <a:endParaRPr lang="pl-PL" sz="2400" dirty="0"/>
          </a:p>
        </p:txBody>
      </p:sp>
      <p:sp>
        <p:nvSpPr>
          <p:cNvPr id="3" name="Prostokąt 2"/>
          <p:cNvSpPr/>
          <p:nvPr/>
        </p:nvSpPr>
        <p:spPr>
          <a:xfrm>
            <a:off x="758283" y="1630971"/>
            <a:ext cx="75382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l-PL" sz="2800" dirty="0"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Komunikowanie na stronach CKE i OKE </a:t>
            </a:r>
            <a:br>
              <a:rPr lang="pl-PL" sz="2800" dirty="0"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</a:br>
            <a:r>
              <a:rPr lang="pl-PL" sz="2800" dirty="0"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wstępnych informacji o </a:t>
            </a:r>
            <a:r>
              <a:rPr lang="pl-PL" sz="2800" dirty="0" smtClean="0"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wynikach</a:t>
            </a:r>
            <a:endParaRPr lang="pl-PL" sz="2800" dirty="0">
              <a:effectLst>
                <a:glow rad="63500">
                  <a:schemeClr val="bg1">
                    <a:alpha val="32000"/>
                  </a:schemeClr>
                </a:glow>
              </a:effectLst>
            </a:endParaRPr>
          </a:p>
          <a:p>
            <a:pPr algn="ctr">
              <a:buNone/>
            </a:pPr>
            <a:r>
              <a:rPr lang="pl-PL" sz="2800" dirty="0" smtClean="0"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egzaminu maturalnego </a:t>
            </a:r>
            <a:r>
              <a:rPr lang="pl-PL" sz="2800" dirty="0"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– </a:t>
            </a:r>
            <a:r>
              <a:rPr lang="pl-PL" sz="2800" dirty="0" smtClean="0"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30 </a:t>
            </a:r>
            <a:r>
              <a:rPr lang="pl-PL" sz="2800" dirty="0"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czerwca </a:t>
            </a:r>
            <a:r>
              <a:rPr lang="pl-PL" sz="2800" dirty="0" smtClean="0"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2017 </a:t>
            </a:r>
            <a:r>
              <a:rPr lang="pl-PL" sz="2800" dirty="0"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roku</a:t>
            </a:r>
          </a:p>
        </p:txBody>
      </p:sp>
    </p:spTree>
    <p:extLst>
      <p:ext uri="{BB962C8B-B14F-4D97-AF65-F5344CB8AC3E}">
        <p14:creationId xmlns:p14="http://schemas.microsoft.com/office/powerpoint/2010/main" val="59654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91277" y="0"/>
            <a:ext cx="7704667" cy="940084"/>
          </a:xfrm>
        </p:spPr>
        <p:txBody>
          <a:bodyPr>
            <a:noAutofit/>
          </a:bodyPr>
          <a:lstStyle/>
          <a:p>
            <a:r>
              <a:rPr lang="pl-PL" sz="2400" dirty="0" smtClean="0"/>
              <a:t>Materiały</a:t>
            </a:r>
            <a:endParaRPr lang="pl-PL" sz="2400" dirty="0"/>
          </a:p>
        </p:txBody>
      </p:sp>
      <p:grpSp>
        <p:nvGrpSpPr>
          <p:cNvPr id="5" name="Grupa 4"/>
          <p:cNvGrpSpPr/>
          <p:nvPr/>
        </p:nvGrpSpPr>
        <p:grpSpPr>
          <a:xfrm>
            <a:off x="100361" y="732287"/>
            <a:ext cx="7271640" cy="5344779"/>
            <a:chOff x="457200" y="687682"/>
            <a:chExt cx="7271640" cy="5344779"/>
          </a:xfrm>
        </p:grpSpPr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1920035"/>
              <a:ext cx="7271640" cy="4112426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687682"/>
              <a:ext cx="7271640" cy="1232353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</p:grpSp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07" y="940084"/>
            <a:ext cx="7299391" cy="2395434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856" y="940084"/>
            <a:ext cx="7569342" cy="577295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1760" y="940084"/>
            <a:ext cx="4710684" cy="4590921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61" y="3287749"/>
            <a:ext cx="8695628" cy="347305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11576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91277" y="0"/>
            <a:ext cx="7704667" cy="940084"/>
          </a:xfrm>
        </p:spPr>
        <p:txBody>
          <a:bodyPr>
            <a:noAutofit/>
          </a:bodyPr>
          <a:lstStyle/>
          <a:p>
            <a:r>
              <a:rPr lang="pl-PL" sz="2400" dirty="0" smtClean="0"/>
              <a:t>Materiały</a:t>
            </a:r>
            <a:endParaRPr lang="pl-PL" sz="24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570" y="900609"/>
            <a:ext cx="8949147" cy="5831271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8432" y="608936"/>
            <a:ext cx="4328127" cy="6122944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" name="Prostokąt zaokrąglony 2"/>
          <p:cNvSpPr/>
          <p:nvPr/>
        </p:nvSpPr>
        <p:spPr>
          <a:xfrm>
            <a:off x="146304" y="3136392"/>
            <a:ext cx="1261872" cy="25603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923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76071" y="637507"/>
            <a:ext cx="7704667" cy="830686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Materiały o maturze na stronie CKE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179"/>
            <a:ext cx="9144000" cy="4715821"/>
          </a:xfrm>
        </p:spPr>
      </p:pic>
    </p:spTree>
    <p:extLst>
      <p:ext uri="{BB962C8B-B14F-4D97-AF65-F5344CB8AC3E}">
        <p14:creationId xmlns:p14="http://schemas.microsoft.com/office/powerpoint/2010/main" val="379564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8763"/>
            <a:ext cx="9144000" cy="4778428"/>
          </a:xfrm>
        </p:spPr>
      </p:pic>
    </p:spTree>
    <p:extLst>
      <p:ext uri="{BB962C8B-B14F-4D97-AF65-F5344CB8AC3E}">
        <p14:creationId xmlns:p14="http://schemas.microsoft.com/office/powerpoint/2010/main" val="9450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8" y="115912"/>
            <a:ext cx="8994028" cy="6543968"/>
          </a:xfrm>
        </p:spPr>
      </p:pic>
    </p:spTree>
    <p:extLst>
      <p:ext uri="{BB962C8B-B14F-4D97-AF65-F5344CB8AC3E}">
        <p14:creationId xmlns:p14="http://schemas.microsoft.com/office/powerpoint/2010/main" val="256608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211" y="0"/>
            <a:ext cx="5785747" cy="6858000"/>
          </a:xfrm>
        </p:spPr>
      </p:pic>
    </p:spTree>
    <p:extLst>
      <p:ext uri="{BB962C8B-B14F-4D97-AF65-F5344CB8AC3E}">
        <p14:creationId xmlns:p14="http://schemas.microsoft.com/office/powerpoint/2010/main" val="29809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/>
          <a:srcRect l="32327" t="13602" r="33257" b="4964"/>
          <a:stretch/>
        </p:blipFill>
        <p:spPr>
          <a:xfrm>
            <a:off x="0" y="-588172"/>
            <a:ext cx="5597236" cy="744617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l="29330" t="12868" r="31087" b="4779"/>
          <a:stretch/>
        </p:blipFill>
        <p:spPr>
          <a:xfrm>
            <a:off x="2172656" y="-1"/>
            <a:ext cx="7082180" cy="828411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/>
          <a:srcRect l="26148" t="16761" r="27958" b="6155"/>
          <a:stretch/>
        </p:blipFill>
        <p:spPr>
          <a:xfrm>
            <a:off x="1885440" y="150360"/>
            <a:ext cx="7103174" cy="670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9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9253" y="243841"/>
            <a:ext cx="7704667" cy="960119"/>
          </a:xfrm>
        </p:spPr>
        <p:txBody>
          <a:bodyPr/>
          <a:lstStyle/>
          <a:p>
            <a:r>
              <a:rPr lang="pl-PL" dirty="0" smtClean="0"/>
              <a:t>Jakie materiały są już dostępne?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98038"/>
            <a:ext cx="6982973" cy="5339922"/>
          </a:xfrm>
        </p:spPr>
      </p:pic>
    </p:spTree>
    <p:extLst>
      <p:ext uri="{BB962C8B-B14F-4D97-AF65-F5344CB8AC3E}">
        <p14:creationId xmlns:p14="http://schemas.microsoft.com/office/powerpoint/2010/main" val="238877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5911" y="257793"/>
            <a:ext cx="8718997" cy="618186"/>
          </a:xfrm>
        </p:spPr>
        <p:txBody>
          <a:bodyPr>
            <a:noAutofit/>
          </a:bodyPr>
          <a:lstStyle/>
          <a:p>
            <a:r>
              <a:rPr lang="pl-PL" sz="3600" dirty="0"/>
              <a:t>Filmy na Portalu telewizyjnym OKE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50" y="1451610"/>
            <a:ext cx="7307734" cy="4023360"/>
          </a:xfrm>
        </p:spPr>
      </p:pic>
      <p:pic>
        <p:nvPicPr>
          <p:cNvPr id="1026" name="Picture 2" descr="C:\Users\Lech\Dropbox\3_Egzamin maturalny\Matura 2017\LG Prezentacja\Menu j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0180"/>
            <a:ext cx="184785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33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75" y="0"/>
            <a:ext cx="9295675" cy="6858000"/>
          </a:xfrm>
        </p:spPr>
      </p:pic>
      <p:sp>
        <p:nvSpPr>
          <p:cNvPr id="3" name="Prostokąt 2"/>
          <p:cNvSpPr/>
          <p:nvPr/>
        </p:nvSpPr>
        <p:spPr>
          <a:xfrm>
            <a:off x="2255520" y="0"/>
            <a:ext cx="6888480" cy="1036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2087880" y="0"/>
            <a:ext cx="7056120" cy="1036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3840480" y="225772"/>
            <a:ext cx="5303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n w="3175" cmpd="sng">
                  <a:noFill/>
                </a:ln>
                <a:solidFill>
                  <a:schemeClr val="accent2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Matematyka</a:t>
            </a:r>
          </a:p>
        </p:txBody>
      </p:sp>
    </p:spTree>
    <p:extLst>
      <p:ext uri="{BB962C8B-B14F-4D97-AF65-F5344CB8AC3E}">
        <p14:creationId xmlns:p14="http://schemas.microsoft.com/office/powerpoint/2010/main" val="340622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281448"/>
            <a:ext cx="7704667" cy="1301261"/>
          </a:xfrm>
        </p:spPr>
        <p:txBody>
          <a:bodyPr/>
          <a:lstStyle/>
          <a:p>
            <a:r>
              <a:rPr lang="pl-PL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Dziękujemy za uwagę</a:t>
            </a:r>
            <a:endParaRPr lang="pl-PL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23800" y="3104882"/>
            <a:ext cx="7704667" cy="2690611"/>
          </a:xfrm>
        </p:spPr>
        <p:txBody>
          <a:bodyPr/>
          <a:lstStyle/>
          <a:p>
            <a:pPr marL="0" indent="0" algn="r">
              <a:buNone/>
            </a:pPr>
            <a:r>
              <a:rPr lang="pl-PL" b="1" i="1" dirty="0" smtClean="0"/>
              <a:t>Małgorzata Stankowska </a:t>
            </a:r>
            <a:r>
              <a:rPr lang="pl-PL" dirty="0" smtClean="0"/>
              <a:t>– </a:t>
            </a:r>
            <a:r>
              <a:rPr lang="pl-PL" sz="2000" dirty="0" smtClean="0"/>
              <a:t>kierownik</a:t>
            </a:r>
          </a:p>
          <a:p>
            <a:pPr marL="0" indent="0" algn="r">
              <a:buNone/>
            </a:pPr>
            <a:r>
              <a:rPr lang="pl-PL" sz="2000" dirty="0" smtClean="0"/>
              <a:t>Wydziału Organizacyjno-Administracyjnego</a:t>
            </a:r>
          </a:p>
          <a:p>
            <a:pPr marL="0" indent="0" algn="r">
              <a:buNone/>
            </a:pPr>
            <a:r>
              <a:rPr lang="pl-PL" b="1" i="1" dirty="0" smtClean="0"/>
              <a:t>Jerzy Matwijko </a:t>
            </a:r>
            <a:r>
              <a:rPr lang="pl-PL" dirty="0" smtClean="0"/>
              <a:t>– </a:t>
            </a:r>
            <a:r>
              <a:rPr lang="pl-PL" sz="2000" dirty="0" smtClean="0"/>
              <a:t>kierownik</a:t>
            </a:r>
          </a:p>
          <a:p>
            <a:pPr marL="0" indent="0" algn="r">
              <a:buNone/>
            </a:pPr>
            <a:r>
              <a:rPr lang="pl-PL" sz="2000" dirty="0" smtClean="0"/>
              <a:t>Wydziału Egzaminów z Zakresu Kształcenia Ogólnego</a:t>
            </a:r>
          </a:p>
          <a:p>
            <a:pPr marL="0" indent="0" algn="r">
              <a:buNone/>
            </a:pPr>
            <a:r>
              <a:rPr lang="pl-PL" b="1" i="1" dirty="0" smtClean="0"/>
              <a:t>Lech Gawryłow </a:t>
            </a:r>
            <a:r>
              <a:rPr lang="pl-PL" dirty="0" smtClean="0"/>
              <a:t>– </a:t>
            </a:r>
            <a:r>
              <a:rPr lang="pl-PL" sz="2000" dirty="0" smtClean="0"/>
              <a:t>dyrektor OKE w Krakowie </a:t>
            </a:r>
            <a:endParaRPr lang="pl-PL" dirty="0"/>
          </a:p>
        </p:txBody>
      </p:sp>
      <p:pic>
        <p:nvPicPr>
          <p:cNvPr id="4" name="Obraz 3" descr="&lt;strong&gt;Kwiaty&lt;/strong&gt;, Wiosna, Tulipany, Motyle, 2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9208"/>
            <a:ext cx="2821578" cy="18810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66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KE zielone trójkąty">
  <a:themeElements>
    <a:clrScheme name="Paralaksa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aksa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aks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zentacja3" id="{D3FBB8D6-A661-42DF-A56D-B44212E62F49}" vid="{CEC555D7-4C84-4E80-9BB0-A4B626E8F165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OKE zielone trójkąty</Template>
  <TotalTime>1137</TotalTime>
  <Words>2383</Words>
  <Application>Microsoft Office PowerPoint</Application>
  <PresentationFormat>Pokaz na ekranie (4:3)</PresentationFormat>
  <Paragraphs>433</Paragraphs>
  <Slides>93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93</vt:i4>
      </vt:variant>
    </vt:vector>
  </HeadingPairs>
  <TitlesOfParts>
    <vt:vector size="94" baseType="lpstr">
      <vt:lpstr>OKE zielone trójkąty</vt:lpstr>
      <vt:lpstr>Matura 2017</vt:lpstr>
      <vt:lpstr>Tematyka szkolenia</vt:lpstr>
      <vt:lpstr>Egzaminy w prawie oświatowym</vt:lpstr>
      <vt:lpstr>Ustawa o systemie oświaty</vt:lpstr>
      <vt:lpstr>Ustawa Prawo oświatowe</vt:lpstr>
      <vt:lpstr>Wejście w życie ustawy Prawo oświatowe</vt:lpstr>
      <vt:lpstr>Ustawa Przepisy wprowadzające ustawę - Prawo oświatowe </vt:lpstr>
      <vt:lpstr>Rozporządzenie  </vt:lpstr>
      <vt:lpstr>Prezentacja programu PowerPoint</vt:lpstr>
      <vt:lpstr>Prezentacja programu PowerPoint</vt:lpstr>
      <vt:lpstr>Biuletyn z instrukcjami</vt:lpstr>
      <vt:lpstr>Zakładka zamówione arkusze</vt:lpstr>
      <vt:lpstr>Dokumentacja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Przekazanie materiałów do OKE</vt:lpstr>
      <vt:lpstr>Prezentacja programu PowerPoint</vt:lpstr>
      <vt:lpstr>Prezentacja programu PowerPoint</vt:lpstr>
      <vt:lpstr>Hasła dla zdających</vt:lpstr>
      <vt:lpstr>Prezentacja programu PowerPoint</vt:lpstr>
      <vt:lpstr>Ogłoszenie wyników</vt:lpstr>
      <vt:lpstr>Listy kontrolne</vt:lpstr>
      <vt:lpstr>Prezentacja programu PowerPoint</vt:lpstr>
      <vt:lpstr>Prezentacja programu PowerPoint</vt:lpstr>
      <vt:lpstr>Prezentacja programu PowerPoint</vt:lpstr>
      <vt:lpstr>Prezentacja programu PowerPoint</vt:lpstr>
      <vt:lpstr>Powoływanie zespołów nadzorujących</vt:lpstr>
      <vt:lpstr>Kto nie może wchodzić w skład zespołu nadzorującego?</vt:lpstr>
      <vt:lpstr>Powoływanie zespołów przedmiotowych</vt:lpstr>
      <vt:lpstr>Nauczyciel wspomagający</vt:lpstr>
      <vt:lpstr>Prezentacja programu PowerPoint</vt:lpstr>
      <vt:lpstr>Dystrybucja kodów i zestawów  do egzaminów ustnych z j. obcych</vt:lpstr>
      <vt:lpstr>Udostępnienie zestawów  do egzaminów ustnych z j. polskiego</vt:lpstr>
      <vt:lpstr>Prezentacja programu PowerPoint</vt:lpstr>
      <vt:lpstr>Przygotowanie sal i sprzętu</vt:lpstr>
      <vt:lpstr>Przygotowanie sal egzaminacyjnych</vt:lpstr>
      <vt:lpstr>W dniu egzaminu</vt:lpstr>
      <vt:lpstr>W dniu egzaminu przed jego rozpoczęciem</vt:lpstr>
      <vt:lpstr>Przed rozpoczęciem egzaminu</vt:lpstr>
      <vt:lpstr>Przed rozpoczęciem egzaminu</vt:lpstr>
      <vt:lpstr>Prezentacja programu PowerPoint</vt:lpstr>
      <vt:lpstr>Na początku egzaminu</vt:lpstr>
      <vt:lpstr>Prezentacja programu PowerPoint</vt:lpstr>
      <vt:lpstr>Przed rozpoczęciem pracy </vt:lpstr>
      <vt:lpstr>W trakcie egzaminu</vt:lpstr>
      <vt:lpstr>  Zakończenie pracy przed czasem  </vt:lpstr>
      <vt:lpstr>Prezentacja programu PowerPoint</vt:lpstr>
      <vt:lpstr>Prezentacja programu PowerPoint</vt:lpstr>
      <vt:lpstr>Prezentacja programu PowerPoint</vt:lpstr>
      <vt:lpstr>MOODLE</vt:lpstr>
      <vt:lpstr>Prezentacja programu PowerPoint</vt:lpstr>
      <vt:lpstr>Sytuacje szczególne  w trakcie egzaminu</vt:lpstr>
      <vt:lpstr>Korzystanie z dostosowań</vt:lpstr>
      <vt:lpstr>Korzystanie z komputera podczas egzaminu</vt:lpstr>
      <vt:lpstr>Korzystanie z komputera podczas egzaminu</vt:lpstr>
      <vt:lpstr>Korzystanie z komputera podczas egzaminu</vt:lpstr>
      <vt:lpstr>Korzystanie z komputera podczas egzaminu</vt:lpstr>
      <vt:lpstr>Unieważnienie egzaminu przez PZE</vt:lpstr>
      <vt:lpstr>Zaginięcie przesyłki z materiałami egzaminacyjnymi</vt:lpstr>
      <vt:lpstr>Ujawnienie zadań egzaminacyjnych</vt:lpstr>
      <vt:lpstr>Usterki w arkuszach egzaminacyjnych</vt:lpstr>
      <vt:lpstr>Usterki na płytach CD</vt:lpstr>
      <vt:lpstr>Zagrożenie lub zakłócenie przebiegu egzaminu</vt:lpstr>
      <vt:lpstr>Przerwanie egzaminu z przyczyn losowych lub zdrowotnych</vt:lpstr>
      <vt:lpstr>Przerwanie egzaminu z przyczyn losowych lub zdrowotnych</vt:lpstr>
      <vt:lpstr>Unieważnienia i wglądy  do prac egzaminacyjnych</vt:lpstr>
      <vt:lpstr>Unieważnienie przez dyrektora OKE </vt:lpstr>
      <vt:lpstr>Unieważnienie – niesamodzielna praca absolwenta</vt:lpstr>
      <vt:lpstr>Unieważnienie – niesamodzielna praca absolwenta</vt:lpstr>
      <vt:lpstr>Unieważnienie – niesamodzielna praca absolwenta</vt:lpstr>
      <vt:lpstr>Wgląd do sprawdzonej pracy egzaminacyjnej</vt:lpstr>
      <vt:lpstr>Wgląd do sprawdzonej pracy egzaminacyjnej</vt:lpstr>
      <vt:lpstr>Zasady wglądu</vt:lpstr>
      <vt:lpstr>Weryfikacja sumy punktów</vt:lpstr>
      <vt:lpstr>Weryfikacja sumy punktów</vt:lpstr>
      <vt:lpstr>Kolegium Arbitrażu Egzaminacyjnego</vt:lpstr>
      <vt:lpstr>Terminy</vt:lpstr>
      <vt:lpstr>Materiały</vt:lpstr>
      <vt:lpstr>Materiały</vt:lpstr>
      <vt:lpstr>Materiały o maturze na stronie CKE</vt:lpstr>
      <vt:lpstr>Prezentacja programu PowerPoint</vt:lpstr>
      <vt:lpstr>Prezentacja programu PowerPoint</vt:lpstr>
      <vt:lpstr>b</vt:lpstr>
      <vt:lpstr>Jakie materiały są już dostępne?</vt:lpstr>
      <vt:lpstr>Filmy na Portalu telewizyjnym OKE</vt:lpstr>
      <vt:lpstr>Prezentacja programu PowerPoint</vt:lpstr>
      <vt:lpstr>Dziękujemy za uwagę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Szkolenie PZE</dc:title>
  <dc:creator>Użytkownik systemu Windows</dc:creator>
  <cp:lastModifiedBy>Kasia</cp:lastModifiedBy>
  <cp:revision>62</cp:revision>
  <dcterms:created xsi:type="dcterms:W3CDTF">2017-02-20T17:40:05Z</dcterms:created>
  <dcterms:modified xsi:type="dcterms:W3CDTF">2017-03-07T08:50:44Z</dcterms:modified>
</cp:coreProperties>
</file>