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1" r:id="rId3"/>
    <p:sldId id="281" r:id="rId4"/>
    <p:sldId id="278" r:id="rId5"/>
    <p:sldId id="257" r:id="rId6"/>
    <p:sldId id="258" r:id="rId7"/>
    <p:sldId id="259" r:id="rId8"/>
    <p:sldId id="260" r:id="rId9"/>
    <p:sldId id="27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9" r:id="rId19"/>
    <p:sldId id="270" r:id="rId20"/>
    <p:sldId id="271" r:id="rId21"/>
    <p:sldId id="272" r:id="rId22"/>
    <p:sldId id="277" r:id="rId23"/>
    <p:sldId id="275" r:id="rId24"/>
    <p:sldId id="274" r:id="rId25"/>
    <p:sldId id="276" r:id="rId26"/>
    <p:sldId id="280" r:id="rId27"/>
    <p:sldId id="283" r:id="rId28"/>
    <p:sldId id="284" r:id="rId29"/>
    <p:sldId id="285" r:id="rId30"/>
    <p:sldId id="286" r:id="rId31"/>
    <p:sldId id="287" r:id="rId32"/>
    <p:sldId id="282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42FC9-5A67-4365-95D9-141CB976859B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6855F-CFDE-4F9E-BBCA-76E1EA7F4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17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6855F-CFDE-4F9E-BBCA-76E1EA7F432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259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6855F-CFDE-4F9E-BBCA-76E1EA7F432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259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6855F-CFDE-4F9E-BBCA-76E1EA7F4327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25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6855F-CFDE-4F9E-BBCA-76E1EA7F432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25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6855F-CFDE-4F9E-BBCA-76E1EA7F432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25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6855F-CFDE-4F9E-BBCA-76E1EA7F432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25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6855F-CFDE-4F9E-BBCA-76E1EA7F432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259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6855F-CFDE-4F9E-BBCA-76E1EA7F432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25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6855F-CFDE-4F9E-BBCA-76E1EA7F432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259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6855F-CFDE-4F9E-BBCA-76E1EA7F432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25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6855F-CFDE-4F9E-BBCA-76E1EA7F432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25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B0AA-256B-4937-846F-FED0AB1A84F1}" type="datetime1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E1A-4BEC-4EEE-965C-1EDAEE3D80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0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A598-C122-4E08-AF5C-04A42227F2A2}" type="datetime1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E1A-4BEC-4EEE-965C-1EDAEE3D80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0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A5F4-E8D5-4C3A-A243-8AA6F237BFAA}" type="datetime1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E1A-4BEC-4EEE-965C-1EDAEE3D80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5D80-627B-4DAC-94EA-6B31D8E19103}" type="datetime1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E1A-4BEC-4EEE-965C-1EDAEE3D80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5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29119-1BDD-4E61-BE49-E52618346FEB}" type="datetime1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E1A-4BEC-4EEE-965C-1EDAEE3D80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0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FFBC-24C5-45D0-9767-6A67B2EB438B}" type="datetime1">
              <a:rPr lang="pl-PL" smtClean="0"/>
              <a:t>16.03.2023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E1A-4BEC-4EEE-965C-1EDAEE3D80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1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1BF2-87F2-4CC1-89DB-E34981DB083D}" type="datetime1">
              <a:rPr lang="pl-PL" smtClean="0"/>
              <a:t>16.03.2023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E1A-4BEC-4EEE-965C-1EDAEE3D80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62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1C74-45D7-47E0-9F0B-06CE0E1C48FC}" type="datetime1">
              <a:rPr lang="pl-PL" smtClean="0"/>
              <a:t>16.03.2023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E1A-4BEC-4EEE-965C-1EDAEE3D80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4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6240-03BB-4ED2-8555-2FC5615CC8C0}" type="datetime1">
              <a:rPr lang="pl-PL" smtClean="0"/>
              <a:t>16.03.2023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E1A-4BEC-4EEE-965C-1EDAEE3D80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1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6A2E-E0AC-4C9A-A474-12420F105C4A}" type="datetime1">
              <a:rPr lang="pl-PL" smtClean="0"/>
              <a:t>16.03.2023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E1A-4BEC-4EEE-965C-1EDAEE3D80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2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E686-6461-425F-B2C8-E3A32006940B}" type="datetime1">
              <a:rPr lang="pl-PL" smtClean="0"/>
              <a:t>16.03.2023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DE1A-4BEC-4EEE-965C-1EDAEE3D80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E50F1-C7D7-47B5-8C43-9E6B0EB04996}" type="datetime1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DE1A-4BEC-4EEE-965C-1EDAEE3D80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41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36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899592" y="1628800"/>
            <a:ext cx="74430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smtClean="0"/>
              <a:t>Od </a:t>
            </a:r>
            <a:r>
              <a:rPr lang="pl-PL" sz="2800" smtClean="0"/>
              <a:t>2018 </a:t>
            </a:r>
            <a:r>
              <a:rPr lang="pl-PL" sz="2800" dirty="0" smtClean="0"/>
              <a:t>roku Powiatowy Zespół nr 4 Szkół Ekonomiczno-Gastronomicznych w Oświęcimiu realizuje </a:t>
            </a:r>
            <a:r>
              <a:rPr lang="pl-PL" sz="2800" dirty="0"/>
              <a:t>projekt</a:t>
            </a:r>
          </a:p>
          <a:p>
            <a:pPr algn="ctr"/>
            <a:r>
              <a:rPr lang="pl-PL" sz="2800" b="1" dirty="0"/>
              <a:t>”Utworzenie  i rozwój Centrum Kompetencji Zawodowych branży </a:t>
            </a:r>
            <a:r>
              <a:rPr lang="pl-PL" sz="2800" b="1" dirty="0" err="1"/>
              <a:t>turystyczno</a:t>
            </a:r>
            <a:r>
              <a:rPr lang="pl-PL" sz="2800" b="1" dirty="0"/>
              <a:t> - gastronomicznej Powiatu Oświęcimskiego” </a:t>
            </a:r>
          </a:p>
          <a:p>
            <a:pPr algn="ctr"/>
            <a:r>
              <a:rPr lang="pl-PL" sz="2800" dirty="0"/>
              <a:t>współfinansowany ze środków Unii Europejskiej </a:t>
            </a:r>
            <a:endParaRPr lang="pl-PL" sz="2800" dirty="0" smtClean="0"/>
          </a:p>
          <a:p>
            <a:pPr algn="ctr"/>
            <a:r>
              <a:rPr lang="pl-PL" sz="2800" dirty="0" smtClean="0"/>
              <a:t>i </a:t>
            </a:r>
            <a:r>
              <a:rPr lang="pl-PL" sz="2800" dirty="0"/>
              <a:t>budżetu Państwa</a:t>
            </a:r>
          </a:p>
        </p:txBody>
      </p:sp>
    </p:spTree>
    <p:extLst>
      <p:ext uri="{BB962C8B-B14F-4D97-AF65-F5344CB8AC3E}">
        <p14:creationId xmlns:p14="http://schemas.microsoft.com/office/powerpoint/2010/main" val="27724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1619672" y="630932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Kurs kelnerski</a:t>
            </a:r>
            <a:endParaRPr lang="pl-PL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6" y="2060848"/>
            <a:ext cx="3116262" cy="41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77193"/>
            <a:ext cx="3413125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03" y="1052736"/>
            <a:ext cx="2865437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7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204"/>
            <a:ext cx="3216275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11" y="1484784"/>
            <a:ext cx="3365589" cy="449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87815"/>
            <a:ext cx="2931745" cy="347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60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475656" y="630932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Kurs barmański I </a:t>
            </a:r>
            <a:r>
              <a:rPr lang="pl-PL" sz="2000" b="1" dirty="0" err="1" smtClean="0"/>
              <a:t>i</a:t>
            </a:r>
            <a:r>
              <a:rPr lang="pl-PL" sz="2000" b="1" dirty="0" smtClean="0"/>
              <a:t> II stopnia</a:t>
            </a:r>
            <a:endParaRPr lang="pl-PL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2811463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08275"/>
            <a:ext cx="33750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912018"/>
            <a:ext cx="3184525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80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3851920" y="515844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Kurs barmański I </a:t>
            </a:r>
            <a:r>
              <a:rPr lang="pl-PL" sz="2000" b="1" dirty="0" err="1" smtClean="0"/>
              <a:t>i</a:t>
            </a:r>
            <a:r>
              <a:rPr lang="pl-PL" sz="2000" b="1" dirty="0" smtClean="0"/>
              <a:t> II stopnia</a:t>
            </a:r>
            <a:endParaRPr lang="pl-PL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2" y="1124744"/>
            <a:ext cx="34512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81" y="3607455"/>
            <a:ext cx="2735262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7503"/>
            <a:ext cx="3340050" cy="340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12" y="1124744"/>
            <a:ext cx="3771900" cy="28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1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2731019" y="6093296"/>
            <a:ext cx="3910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/>
              <a:t>Garnirowanie napojów mieszanych</a:t>
            </a:r>
            <a:endParaRPr lang="pl-PL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6228"/>
            <a:ext cx="3404295" cy="454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3384946" cy="450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0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59"/>
            <a:ext cx="3240360" cy="462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55" y="1700808"/>
            <a:ext cx="367664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4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827584" y="6056649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Pracownik recepcji</a:t>
            </a:r>
            <a:endParaRPr lang="pl-PL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" y="1772816"/>
            <a:ext cx="308399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366106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3347864" cy="311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1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3059832" y="6293351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barista I stopnia + Latte Art </a:t>
            </a:r>
          </a:p>
        </p:txBody>
      </p:sp>
      <p:pic>
        <p:nvPicPr>
          <p:cNvPr id="4" name="Obraz 3" descr="C:\Users\Gosia\Desktop\CKZ - kursy - zdjęcia\barista I stopnia+\IMG_20211110_1520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12727" b="17576"/>
          <a:stretch/>
        </p:blipFill>
        <p:spPr bwMode="auto">
          <a:xfrm>
            <a:off x="1" y="1033268"/>
            <a:ext cx="5117222" cy="27557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30" y="2318569"/>
            <a:ext cx="40005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99857"/>
            <a:ext cx="2619251" cy="311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1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" y="1196752"/>
            <a:ext cx="4640262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1110134"/>
            <a:ext cx="2613025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56025"/>
            <a:ext cx="2911475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4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" y="1125536"/>
            <a:ext cx="260667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01" y="4102735"/>
            <a:ext cx="3627438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987675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33" y="1412875"/>
            <a:ext cx="3462005" cy="259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9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785910" y="1412776"/>
            <a:ext cx="74168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 ramach realizowanego </a:t>
            </a:r>
            <a:r>
              <a:rPr lang="pl-PL" dirty="0" smtClean="0"/>
              <a:t>projektu </a:t>
            </a:r>
            <a:r>
              <a:rPr lang="pl-PL" dirty="0"/>
              <a:t>uczniowie i nauczyciele przedmiotów zawodowych uczestniczyli w wielu  różnego rodzaju kursach i warsztatach. </a:t>
            </a:r>
          </a:p>
          <a:p>
            <a:r>
              <a:rPr lang="pl-PL" dirty="0"/>
              <a:t>Uczestnicy po zakończeniu kursów otrzymali certyfikaty potwierdzające ich dodatkowe kwalifikacje i umiejętności zawodowe.</a:t>
            </a:r>
            <a:br>
              <a:rPr lang="pl-PL" dirty="0"/>
            </a:br>
            <a:r>
              <a:rPr lang="pl-PL" dirty="0"/>
              <a:t>Uczniowie ekonomika uczący się w zawodach branży turystyczno-gastronomicznej uczestniczyli w kursach: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prawo </a:t>
            </a:r>
            <a:r>
              <a:rPr lang="pl-PL" dirty="0"/>
              <a:t>jazdy kategorii B,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barmański </a:t>
            </a:r>
            <a:r>
              <a:rPr lang="pl-PL" dirty="0"/>
              <a:t>I </a:t>
            </a:r>
            <a:r>
              <a:rPr lang="pl-PL" dirty="0" err="1"/>
              <a:t>i</a:t>
            </a:r>
            <a:r>
              <a:rPr lang="pl-PL" dirty="0"/>
              <a:t> II stopnia,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baristyczny</a:t>
            </a:r>
            <a:r>
              <a:rPr lang="pl-PL" dirty="0" smtClean="0"/>
              <a:t> </a:t>
            </a:r>
            <a:r>
              <a:rPr lang="pl-PL" dirty="0"/>
              <a:t>I </a:t>
            </a:r>
            <a:r>
              <a:rPr lang="pl-PL" dirty="0" err="1"/>
              <a:t>i</a:t>
            </a:r>
            <a:r>
              <a:rPr lang="pl-PL" dirty="0"/>
              <a:t> II stopnia,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kuchnia molekularna,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kuchnia orientalna,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animator wolnego czasu,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nowoczesne trendy w gastronomii,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marketing internetowy,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pracownik recepcji.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kelnerski,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garnirowania </a:t>
            </a:r>
            <a:r>
              <a:rPr lang="pl-PL" dirty="0" smtClean="0"/>
              <a:t>napojów mieszanych.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59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3514675" y="4724649"/>
            <a:ext cx="2490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Warsztaty kuchni orientalnej</a:t>
            </a:r>
            <a:endParaRPr lang="pl-PL" sz="2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2" y="1156770"/>
            <a:ext cx="3418315" cy="256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76" y="1045786"/>
            <a:ext cx="2606548" cy="336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" y="4005065"/>
            <a:ext cx="3612188" cy="270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57" y="1651118"/>
            <a:ext cx="2765425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49320"/>
            <a:ext cx="3040062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1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755576" y="630928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Animator wolnego czasu</a:t>
            </a:r>
            <a:endParaRPr lang="pl-PL" sz="20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58299"/>
            <a:ext cx="3771126" cy="283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583"/>
            <a:ext cx="3981575" cy="298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2370"/>
            <a:ext cx="4314810" cy="209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22" y="930072"/>
            <a:ext cx="4416886" cy="311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8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2771800" y="623731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Kurs prawa jazdy kategorii B</a:t>
            </a:r>
            <a:endParaRPr lang="pl-PL" sz="20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593"/>
            <a:ext cx="3834092" cy="223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593"/>
            <a:ext cx="3322638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66" y="3556000"/>
            <a:ext cx="29876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5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565970" y="125785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Kursy kadry pedagogicznej</a:t>
            </a:r>
            <a:endParaRPr lang="pl-PL" sz="24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98" y="1668344"/>
            <a:ext cx="3863975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45011"/>
            <a:ext cx="3456384" cy="230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75125"/>
            <a:ext cx="383222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0" y="1719521"/>
            <a:ext cx="3918471" cy="261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5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" y="1268760"/>
            <a:ext cx="4221163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72" y="1268760"/>
            <a:ext cx="4218128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3" y="4180021"/>
            <a:ext cx="3863975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99954"/>
            <a:ext cx="2636837" cy="176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28" y="4183964"/>
            <a:ext cx="4005232" cy="267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4" y="1129754"/>
            <a:ext cx="3734594" cy="249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" y="4509120"/>
            <a:ext cx="3348842" cy="22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3154363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983"/>
            <a:ext cx="3413125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04" y="1125538"/>
            <a:ext cx="4032696" cy="268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4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54" y="1412776"/>
            <a:ext cx="388422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34963"/>
            <a:ext cx="4351337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18025"/>
            <a:ext cx="29114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8" y="4556125"/>
            <a:ext cx="2933701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5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" y="1383070"/>
            <a:ext cx="46021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0"/>
          <a:stretch/>
        </p:blipFill>
        <p:spPr bwMode="auto">
          <a:xfrm>
            <a:off x="4416465" y="3234690"/>
            <a:ext cx="3298825" cy="36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3"/>
            <a:ext cx="2868236" cy="215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8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2865438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52736"/>
            <a:ext cx="2735262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2883128"/>
            <a:ext cx="3889821" cy="291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1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907704" y="130660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Staże zawodowe</a:t>
            </a:r>
            <a:endParaRPr lang="pl-PL" sz="2400" b="1" dirty="0"/>
          </a:p>
        </p:txBody>
      </p:sp>
      <p:sp>
        <p:nvSpPr>
          <p:cNvPr id="4" name="Prostokąt 3"/>
          <p:cNvSpPr/>
          <p:nvPr/>
        </p:nvSpPr>
        <p:spPr>
          <a:xfrm>
            <a:off x="839054" y="2132856"/>
            <a:ext cx="74888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/>
              <a:t>Uczniowie Powiatowego Zespołu Nr 4 Szkół Ekonomiczno-Gastronomicznych w Oświęcimiu uczący się w różnych zawodach realizowali staże zawodowe w ramach projektu ”Utworzenie  i rozwój Centrum Kompetencji Zawodowych branży </a:t>
            </a:r>
            <a:r>
              <a:rPr lang="pl-PL" sz="2000" dirty="0" err="1"/>
              <a:t>turystyczno</a:t>
            </a:r>
            <a:r>
              <a:rPr lang="pl-PL" sz="2000" dirty="0"/>
              <a:t> - gastronomicznej Powiatu Oświęcimskiego” współfinansowanego ze środków Unii Europejskiej i budżetu Państwa</a:t>
            </a:r>
            <a:r>
              <a:rPr lang="pl-PL" sz="2000" dirty="0" smtClean="0"/>
              <a:t>.</a:t>
            </a:r>
          </a:p>
          <a:p>
            <a:pPr algn="just"/>
            <a:endParaRPr lang="pl-PL" sz="2000" dirty="0"/>
          </a:p>
          <a:p>
            <a:pPr algn="just"/>
            <a:r>
              <a:rPr lang="pl-PL" sz="2000" dirty="0"/>
              <a:t>Młodzież pracowała u wybranych przez siebie pracodawców poznając zawód, którego się uczą w szkole. </a:t>
            </a:r>
            <a:r>
              <a:rPr lang="pl-PL" sz="2000" dirty="0" smtClean="0"/>
              <a:t>Mieli </a:t>
            </a:r>
            <a:r>
              <a:rPr lang="pl-PL" sz="2000" dirty="0"/>
              <a:t>możliwość sprawdzić się w swoim zawodzie, uzupełnić wiedzę teoretyczną zdobytą w szkole i sprawdzić ją praktycznie. Nabywają doświadczenia w realnym środowisku pracy, co będzie dla nich dodatkowym atutem po skończeniu szkoły na rynku pracy.</a:t>
            </a:r>
          </a:p>
        </p:txBody>
      </p:sp>
    </p:spTree>
    <p:extLst>
      <p:ext uri="{BB962C8B-B14F-4D97-AF65-F5344CB8AC3E}">
        <p14:creationId xmlns:p14="http://schemas.microsoft.com/office/powerpoint/2010/main" val="39003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1115616" y="1772816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czasie </a:t>
            </a:r>
            <a:r>
              <a:rPr lang="pl-PL" sz="2400" dirty="0" smtClean="0"/>
              <a:t>ferii i wakacji </a:t>
            </a:r>
            <a:r>
              <a:rPr lang="pl-PL" sz="2400" dirty="0"/>
              <a:t>uczniowie realizowali staże zawodowe u pracodawców poznając zawód, którego się uczą w szkole. </a:t>
            </a:r>
            <a:endParaRPr lang="pl-PL" sz="2400" dirty="0" smtClean="0"/>
          </a:p>
          <a:p>
            <a:r>
              <a:rPr lang="pl-PL" sz="2400" dirty="0" smtClean="0"/>
              <a:t>Zdobywali </a:t>
            </a:r>
            <a:r>
              <a:rPr lang="pl-PL" sz="2400" dirty="0"/>
              <a:t>doświadczenie, które w przyszłości ułatwi im start na rynku pracy. </a:t>
            </a:r>
            <a:endParaRPr lang="pl-PL" sz="2400" dirty="0" smtClean="0"/>
          </a:p>
          <a:p>
            <a:r>
              <a:rPr lang="pl-PL" sz="2400" dirty="0" smtClean="0"/>
              <a:t>Za </a:t>
            </a:r>
            <a:r>
              <a:rPr lang="pl-PL" sz="2400" dirty="0"/>
              <a:t>swoją pracę </a:t>
            </a:r>
            <a:r>
              <a:rPr lang="pl-PL" sz="2400" dirty="0" smtClean="0"/>
              <a:t>otrzymali </a:t>
            </a:r>
            <a:r>
              <a:rPr lang="pl-PL" sz="2400" dirty="0"/>
              <a:t>stypendium stażowe.</a:t>
            </a:r>
          </a:p>
          <a:p>
            <a:endParaRPr lang="pl-PL" sz="2400" dirty="0" smtClean="0"/>
          </a:p>
          <a:p>
            <a:r>
              <a:rPr lang="pl-PL" sz="2400" dirty="0" smtClean="0"/>
              <a:t>Uczniowie</a:t>
            </a:r>
            <a:r>
              <a:rPr lang="pl-PL" sz="2400" dirty="0"/>
              <a:t>, którzy uzyskują wysokie wyniki w nauce otrzymują w ramach projektu stypendium.</a:t>
            </a:r>
          </a:p>
        </p:txBody>
      </p:sp>
    </p:spTree>
    <p:extLst>
      <p:ext uri="{BB962C8B-B14F-4D97-AF65-F5344CB8AC3E}">
        <p14:creationId xmlns:p14="http://schemas.microsoft.com/office/powerpoint/2010/main" val="1403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259632" y="1268760"/>
            <a:ext cx="6984776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Uczniowie realizowali staże zawodowe w wielu różnych firmach, m.in</a:t>
            </a:r>
            <a:r>
              <a:rPr lang="pl-PL" sz="2000" b="1" dirty="0" smtClean="0"/>
              <a:t>.:</a:t>
            </a:r>
          </a:p>
          <a:p>
            <a:endParaRPr lang="pl-PL" sz="11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err="1"/>
              <a:t>Unirest</a:t>
            </a:r>
            <a:r>
              <a:rPr lang="pl-PL" sz="2000" dirty="0"/>
              <a:t> Oświęcim sp. z o.o., sp.k. „</a:t>
            </a:r>
            <a:r>
              <a:rPr lang="pl-PL" sz="2000" dirty="0" err="1"/>
              <a:t>Hampton</a:t>
            </a:r>
            <a:r>
              <a:rPr lang="pl-PL" sz="2000" dirty="0"/>
              <a:t> by Hilton</a:t>
            </a:r>
            <a:r>
              <a:rPr lang="pl-PL" sz="2000" dirty="0" smtClean="0"/>
              <a:t>”,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Restauracji </a:t>
            </a:r>
            <a:r>
              <a:rPr lang="pl-PL" sz="2000" dirty="0"/>
              <a:t>Chata na Zaborskiej,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Capri </a:t>
            </a:r>
            <a:r>
              <a:rPr lang="pl-PL" sz="2000" dirty="0"/>
              <a:t>Pizza Bistro &amp; </a:t>
            </a:r>
            <a:r>
              <a:rPr lang="pl-PL" sz="2000" dirty="0" err="1"/>
              <a:t>Cafe</a:t>
            </a:r>
            <a:r>
              <a:rPr lang="pl-PL" sz="2000" dirty="0"/>
              <a:t>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Firmie </a:t>
            </a:r>
            <a:r>
              <a:rPr lang="pl-PL" sz="2000" dirty="0"/>
              <a:t>Handlowo-Usługowej Molo </a:t>
            </a:r>
            <a:r>
              <a:rPr lang="pl-PL" sz="2000" dirty="0" smtClean="0"/>
              <a:t>Resort</a:t>
            </a:r>
            <a:r>
              <a:rPr lang="pl-PL" sz="2000" dirty="0"/>
              <a:t>,</a:t>
            </a:r>
            <a:endParaRPr lang="pl-PL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Connect Tour,</a:t>
            </a:r>
            <a:endParaRPr lang="pl-PL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F&amp;C </a:t>
            </a:r>
            <a:r>
              <a:rPr lang="pl-PL" sz="2000" dirty="0"/>
              <a:t>Marek </a:t>
            </a:r>
            <a:r>
              <a:rPr lang="pl-PL" sz="2000" dirty="0" smtClean="0"/>
              <a:t>Pieczka w Oświęcimiu.</a:t>
            </a:r>
            <a:endParaRPr lang="pl-PL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/>
              <a:t>Biuro Rachunkowe ASPEKT Aleksandra </a:t>
            </a:r>
            <a:r>
              <a:rPr lang="pl-PL" sz="2000" dirty="0" smtClean="0"/>
              <a:t>Wawro,</a:t>
            </a:r>
            <a:endParaRPr lang="pl-PL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/>
              <a:t>CAPRI PIZZA BISTRO &amp; </a:t>
            </a:r>
            <a:r>
              <a:rPr lang="pl-PL" sz="2000" dirty="0" smtClean="0"/>
              <a:t>CAFE,</a:t>
            </a:r>
            <a:endParaRPr lang="pl-PL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/>
              <a:t>Centrum Ogrodnicze Bożena Bucka, </a:t>
            </a:r>
            <a:r>
              <a:rPr lang="pl-PL" sz="2000" dirty="0" smtClean="0"/>
              <a:t>Oświęcim-Rajsko,</a:t>
            </a:r>
            <a:endParaRPr lang="pl-PL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/>
              <a:t>F.H.U. Jarosław Kania, Gościnie na Rozdrożu w </a:t>
            </a:r>
            <a:r>
              <a:rPr lang="pl-PL" sz="2000" dirty="0" smtClean="0"/>
              <a:t>Libiążu,</a:t>
            </a:r>
            <a:endParaRPr lang="pl-PL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Oliwia </a:t>
            </a:r>
            <a:r>
              <a:rPr lang="pl-PL" sz="2000" dirty="0"/>
              <a:t>Maciejowska, FOOD TRUCK </a:t>
            </a:r>
            <a:r>
              <a:rPr lang="pl-PL" sz="2000" dirty="0" smtClean="0"/>
              <a:t>MEXICO,</a:t>
            </a:r>
            <a:endParaRPr lang="pl-PL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 err="1"/>
              <a:t>Portobello</a:t>
            </a:r>
            <a:r>
              <a:rPr lang="pl-PL" sz="2000" dirty="0"/>
              <a:t> </a:t>
            </a:r>
            <a:r>
              <a:rPr lang="pl-PL" sz="2000" dirty="0" err="1"/>
              <a:t>Ristorante</a:t>
            </a:r>
            <a:r>
              <a:rPr lang="pl-PL" sz="2000" dirty="0"/>
              <a:t> „</a:t>
            </a:r>
            <a:r>
              <a:rPr lang="pl-PL" sz="2000" dirty="0" err="1"/>
              <a:t>Omerta”s.c</a:t>
            </a:r>
            <a:r>
              <a:rPr lang="pl-PL" sz="2000" dirty="0" smtClean="0"/>
              <a:t>.,</a:t>
            </a:r>
            <a:endParaRPr lang="pl-PL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/>
              <a:t>Restauracja </a:t>
            </a:r>
            <a:r>
              <a:rPr lang="pl-PL" sz="2000" dirty="0" smtClean="0"/>
              <a:t>– Pizzeria </a:t>
            </a:r>
            <a:r>
              <a:rPr lang="pl-PL" sz="2000" dirty="0"/>
              <a:t>„TAWERNA” Agnieszka </a:t>
            </a:r>
            <a:r>
              <a:rPr lang="pl-PL" sz="2000" dirty="0" smtClean="0"/>
              <a:t>Czerwik,</a:t>
            </a:r>
            <a:endParaRPr lang="pl-PL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/>
              <a:t>Restauracja Tarniówka, Plac Tarniówka 1 w </a:t>
            </a:r>
            <a:r>
              <a:rPr lang="pl-PL" sz="2000" dirty="0" smtClean="0"/>
              <a:t>Osieku.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435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390842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16" y="2660683"/>
            <a:ext cx="2641184" cy="416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40" y="2795588"/>
            <a:ext cx="3216275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2163"/>
            <a:ext cx="33829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1475656" y="364502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Dziękujemy za możliwość uczestniczenia w wielu bardzo dobrych kursach. </a:t>
            </a: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2051720" y="1628800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”Utworzenie  i rozwój Centrum Kompetencji Zawodowych branży </a:t>
            </a:r>
            <a:r>
              <a:rPr lang="pl-PL" sz="2400" b="1" dirty="0" err="1"/>
              <a:t>turystyczno</a:t>
            </a:r>
            <a:r>
              <a:rPr lang="pl-PL" sz="2400" b="1" dirty="0"/>
              <a:t> - gastronomicznej Powiatu Oświęcimskiego” </a:t>
            </a:r>
          </a:p>
        </p:txBody>
      </p:sp>
    </p:spTree>
    <p:extLst>
      <p:ext uri="{BB962C8B-B14F-4D97-AF65-F5344CB8AC3E}">
        <p14:creationId xmlns:p14="http://schemas.microsoft.com/office/powerpoint/2010/main" val="135692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2062"/>
            <a:ext cx="5045075" cy="30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 descr="C:\Users\Gosia\Desktop\CKZ-zdjęcia1\163358637666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8"/>
          <a:stretch/>
        </p:blipFill>
        <p:spPr bwMode="auto">
          <a:xfrm>
            <a:off x="4980940" y="1052736"/>
            <a:ext cx="4163060" cy="4968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9" y="1042432"/>
            <a:ext cx="4105043" cy="273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220072" y="60932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Uczymy się w nowoczesnej pracowni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936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Gosia\Desktop\zdjęcia - kurs cukierniczy\IMG_20210607_14160405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72"/>
          <a:stretch/>
        </p:blipFill>
        <p:spPr bwMode="auto">
          <a:xfrm>
            <a:off x="597880" y="1916832"/>
            <a:ext cx="3695700" cy="4008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 descr="C:\Users\Gosia\Desktop\zdjęcia - kurs cukierniczy\IMG_20210607_141921652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3698"/>
            <a:ext cx="3749040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755576" y="1124744"/>
            <a:ext cx="373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Warsztaty cukiernicze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01785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C:\Users\Gosia\Desktop\zdjęcia - kurs cukierniczy\IMG_20210605_0853588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22" y="3771916"/>
            <a:ext cx="3480576" cy="2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47382"/>
            <a:ext cx="3371428" cy="252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17239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38" y="3861049"/>
            <a:ext cx="3238376" cy="243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az 10" descr="C:\Users\Gosia\Desktop\zdjęcia - kurs cukierniczy\IMG_20210607_15364491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 b="8577"/>
          <a:stretch/>
        </p:blipFill>
        <p:spPr bwMode="auto">
          <a:xfrm>
            <a:off x="3547110" y="2294255"/>
            <a:ext cx="2049780" cy="2269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01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510666" y="6188015"/>
            <a:ext cx="582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kuchnia molekularna</a:t>
            </a:r>
            <a:endParaRPr lang="pl-PL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6" y="1239224"/>
            <a:ext cx="2759075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91" y="1239224"/>
            <a:ext cx="2879725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73" y="3183924"/>
            <a:ext cx="2803525" cy="309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67" y="3293034"/>
            <a:ext cx="2369153" cy="270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2278062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48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9993">
            <a:off x="3338346" y="3476788"/>
            <a:ext cx="2941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99" y="3206120"/>
            <a:ext cx="2765425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 descr="C:\Users\Gosia\Desktop\CKZ-zdjęcia1\16161381303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01359"/>
            <a:ext cx="3383280" cy="25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Gosia\Desktop\kuchnia molekularna\161614687857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r="9238" b="20265"/>
          <a:stretch/>
        </p:blipFill>
        <p:spPr bwMode="auto">
          <a:xfrm>
            <a:off x="548799" y="1156838"/>
            <a:ext cx="2630805" cy="185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" y="2748919"/>
            <a:ext cx="3108325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9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938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" y="1124744"/>
            <a:ext cx="283898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1105302"/>
            <a:ext cx="3312368" cy="408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273526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70" y="2816932"/>
            <a:ext cx="2925762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3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234</Words>
  <Application>Microsoft Office PowerPoint</Application>
  <PresentationFormat>Pokaz na ekranie (4:3)</PresentationFormat>
  <Paragraphs>68</Paragraphs>
  <Slides>32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Gosia</dc:creator>
  <cp:lastModifiedBy>Gosia</cp:lastModifiedBy>
  <cp:revision>49</cp:revision>
  <dcterms:created xsi:type="dcterms:W3CDTF">2022-05-02T19:48:31Z</dcterms:created>
  <dcterms:modified xsi:type="dcterms:W3CDTF">2023-03-16T12:37:57Z</dcterms:modified>
</cp:coreProperties>
</file>