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Caveat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i8LHZCRt0bk5vsP4zJCaqmQWAl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Caveat-bold.fntdata"/><Relationship Id="rId16" Type="http://schemas.openxmlformats.org/officeDocument/2006/relationships/font" Target="fonts/Cave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9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8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10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21" name="Google Shape;21;p1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0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31" name="Google Shape;3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11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12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1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1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16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16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0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23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3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640050" y="1160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l" sz="5800">
                <a:latin typeface="Caveat"/>
                <a:ea typeface="Caveat"/>
                <a:cs typeface="Caveat"/>
                <a:sym typeface="Caveat"/>
              </a:rPr>
              <a:t>Branżowa Szkoła I Stopnia</a:t>
            </a:r>
            <a:endParaRPr sz="5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640038" y="19990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pl" sz="5200">
                <a:latin typeface="Caveat"/>
                <a:ea typeface="Caveat"/>
                <a:cs typeface="Caveat"/>
                <a:sym typeface="Caveat"/>
              </a:rPr>
              <a:t>Klasa wielozawodowa</a:t>
            </a:r>
            <a:endParaRPr sz="52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9881" y="2431925"/>
            <a:ext cx="1854245" cy="23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7375" y="3302976"/>
            <a:ext cx="1898750" cy="152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9914" y="3244425"/>
            <a:ext cx="2046161" cy="15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6874" y="227875"/>
            <a:ext cx="1523000" cy="234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l" sz="3500">
                <a:latin typeface="Caveat"/>
                <a:ea typeface="Caveat"/>
                <a:cs typeface="Caveat"/>
                <a:sym typeface="Caveat"/>
              </a:rPr>
              <a:t>Zawody w klasie wielozawodowej:</a:t>
            </a:r>
            <a:endParaRPr b="1" sz="35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1045275" y="1165600"/>
            <a:ext cx="26640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750"/>
              <a:buFont typeface="Caveat"/>
              <a:buChar char="➢"/>
            </a:pPr>
            <a:r>
              <a:rPr lang="pl" sz="3750">
                <a:solidFill>
                  <a:srgbClr val="212121"/>
                </a:solidFill>
                <a:latin typeface="Caveat"/>
                <a:ea typeface="Caveat"/>
                <a:cs typeface="Caveat"/>
                <a:sym typeface="Caveat"/>
              </a:rPr>
              <a:t>cukiernik, </a:t>
            </a:r>
            <a:endParaRPr sz="3750">
              <a:solidFill>
                <a:srgbClr val="21212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750"/>
              <a:buFont typeface="Caveat"/>
              <a:buChar char="➢"/>
            </a:pPr>
            <a:r>
              <a:rPr lang="pl" sz="3750">
                <a:solidFill>
                  <a:srgbClr val="212121"/>
                </a:solidFill>
                <a:latin typeface="Caveat"/>
                <a:ea typeface="Caveat"/>
                <a:cs typeface="Caveat"/>
                <a:sym typeface="Caveat"/>
              </a:rPr>
              <a:t>piekarz, </a:t>
            </a:r>
            <a:endParaRPr sz="3750">
              <a:solidFill>
                <a:srgbClr val="21212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750"/>
              <a:buFont typeface="Caveat"/>
              <a:buChar char="➢"/>
            </a:pPr>
            <a:r>
              <a:rPr lang="pl" sz="3750">
                <a:solidFill>
                  <a:srgbClr val="212121"/>
                </a:solidFill>
                <a:latin typeface="Caveat"/>
                <a:ea typeface="Caveat"/>
                <a:cs typeface="Caveat"/>
                <a:sym typeface="Caveat"/>
              </a:rPr>
              <a:t>sprzedawca.</a:t>
            </a:r>
            <a:endParaRPr sz="33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0200" y="1316500"/>
            <a:ext cx="2216684" cy="23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9375" y="2847250"/>
            <a:ext cx="23050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l">
                <a:latin typeface="Caveat"/>
                <a:ea typeface="Caveat"/>
                <a:cs typeface="Caveat"/>
                <a:sym typeface="Caveat"/>
              </a:rPr>
              <a:t>Przebieg nauki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50"/>
              <a:buFont typeface="Caveat"/>
              <a:buChar char="➢"/>
            </a:pPr>
            <a:r>
              <a:rPr lang="pl" sz="2550">
                <a:solidFill>
                  <a:srgbClr val="212121"/>
                </a:solidFill>
                <a:latin typeface="Caveat"/>
                <a:ea typeface="Caveat"/>
                <a:cs typeface="Caveat"/>
                <a:sym typeface="Caveat"/>
              </a:rPr>
              <a:t>nauka trwa 3 lata,</a:t>
            </a:r>
            <a:endParaRPr sz="2550">
              <a:solidFill>
                <a:srgbClr val="21212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50"/>
              <a:buFont typeface="Caveat"/>
              <a:buChar char="➢"/>
            </a:pPr>
            <a:r>
              <a:rPr lang="pl" sz="2550">
                <a:solidFill>
                  <a:srgbClr val="212121"/>
                </a:solidFill>
                <a:latin typeface="Caveat"/>
                <a:ea typeface="Caveat"/>
                <a:cs typeface="Caveat"/>
                <a:sym typeface="Caveat"/>
              </a:rPr>
              <a:t>w szkole młodzież realizuje przedmioty ogólnokształcące, </a:t>
            </a:r>
            <a:endParaRPr sz="2550">
              <a:solidFill>
                <a:srgbClr val="21212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50"/>
              <a:buFont typeface="Caveat"/>
              <a:buChar char="➢"/>
            </a:pPr>
            <a:r>
              <a:rPr lang="pl" sz="2550">
                <a:solidFill>
                  <a:srgbClr val="212121"/>
                </a:solidFill>
                <a:latin typeface="Caveat"/>
                <a:ea typeface="Caveat"/>
                <a:cs typeface="Caveat"/>
                <a:sym typeface="Caveat"/>
              </a:rPr>
              <a:t>umiejętności praktyczne uczniowie doskonalą w zakładach pracy, </a:t>
            </a:r>
            <a:endParaRPr sz="2550">
              <a:solidFill>
                <a:srgbClr val="21212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905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50"/>
              <a:buFont typeface="Caveat"/>
              <a:buChar char="➢"/>
            </a:pPr>
            <a:r>
              <a:rPr lang="pl" sz="2550">
                <a:solidFill>
                  <a:srgbClr val="212121"/>
                </a:solidFill>
                <a:latin typeface="Caveat"/>
                <a:ea typeface="Caveat"/>
                <a:cs typeface="Caveat"/>
                <a:sym typeface="Caveat"/>
              </a:rPr>
              <a:t>wiedzę teoretyczną z przedmiotów zawodowych zdobywają na kursach organizowanych przez Ośrodki Dokształcania Zawodowego</a:t>
            </a:r>
            <a:endParaRPr sz="21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4550" y="223625"/>
            <a:ext cx="2348125" cy="23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4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4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4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4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l" sz="3200">
                <a:latin typeface="Caveat"/>
                <a:ea typeface="Caveat"/>
                <a:cs typeface="Caveat"/>
                <a:sym typeface="Caveat"/>
              </a:rPr>
              <a:t>Zajęcia praktyczne</a:t>
            </a:r>
            <a:endParaRPr sz="3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311700" y="1229875"/>
            <a:ext cx="50562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322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50"/>
              <a:buFont typeface="Caveat"/>
              <a:buChar char="➢"/>
            </a:pPr>
            <a:r>
              <a:rPr lang="pl" sz="275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odbywają się w wybranym zakładzie pracy po zawarciu </a:t>
            </a:r>
            <a:r>
              <a:rPr b="1" lang="pl" sz="275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umowy o pracę</a:t>
            </a:r>
            <a:r>
              <a:rPr lang="pl" sz="275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    w wybranym zawodzie,</a:t>
            </a:r>
            <a:endParaRPr sz="2750">
              <a:solidFill>
                <a:srgbClr val="212121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-40322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50"/>
              <a:buFont typeface="Caveat"/>
              <a:buChar char="➢"/>
            </a:pPr>
            <a:r>
              <a:rPr lang="pl" sz="275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okres nauki </a:t>
            </a:r>
            <a:r>
              <a:rPr b="1" lang="pl" sz="275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wlicza się do stażu pracy</a:t>
            </a:r>
            <a:r>
              <a:rPr lang="pl" sz="275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,</a:t>
            </a:r>
            <a:endParaRPr sz="2750">
              <a:solidFill>
                <a:srgbClr val="212121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-40322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50"/>
              <a:buFont typeface="Caveat"/>
              <a:buChar char="➢"/>
            </a:pPr>
            <a:r>
              <a:rPr lang="pl" sz="275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za czas praktyki uczniowie </a:t>
            </a:r>
            <a:r>
              <a:rPr b="1" lang="pl" sz="275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otrzymują wynagrodzenie</a:t>
            </a:r>
            <a:r>
              <a:rPr lang="pl" sz="2750">
                <a:solidFill>
                  <a:srgbClr val="212121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.</a:t>
            </a:r>
            <a:endParaRPr sz="16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5600" y="2401925"/>
            <a:ext cx="1911524" cy="15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5045" y="162600"/>
            <a:ext cx="1945205" cy="18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9660" y="1489175"/>
            <a:ext cx="1701740" cy="18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l" sz="3700">
                <a:latin typeface="Caveat"/>
                <a:ea typeface="Caveat"/>
                <a:cs typeface="Caveat"/>
                <a:sym typeface="Caveat"/>
              </a:rPr>
              <a:t>Fantazje cukiernicze w Ekonomiku</a:t>
            </a:r>
            <a:endParaRPr b="1" sz="37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311700" y="1229875"/>
            <a:ext cx="56703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187637"/>
            <a:ext cx="6806049" cy="34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1625" y="1229875"/>
            <a:ext cx="1721450" cy="170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01625" y="3031650"/>
            <a:ext cx="1721449" cy="157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39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